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 showGuides="1">
      <p:cViewPr>
        <p:scale>
          <a:sx n="80" d="100"/>
          <a:sy n="80" d="100"/>
        </p:scale>
        <p:origin x="-408" y="54"/>
      </p:cViewPr>
      <p:guideLst>
        <p:guide orient="horz" pos="2835"/>
        <p:guide orient="horz" pos="4649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DB0CC-7376-4D7F-B54F-F487F424FD41}" type="datetimeFigureOut">
              <a:rPr lang="de-DE" smtClean="0"/>
              <a:t>22.12.2020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05011-865A-43A6-853F-2333157C2BB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607213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DB0CC-7376-4D7F-B54F-F487F424FD41}" type="datetimeFigureOut">
              <a:rPr lang="de-DE" smtClean="0"/>
              <a:t>22.12.2020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05011-865A-43A6-853F-2333157C2BB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557737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DB0CC-7376-4D7F-B54F-F487F424FD41}" type="datetimeFigureOut">
              <a:rPr lang="de-DE" smtClean="0"/>
              <a:t>22.12.2020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05011-865A-43A6-853F-2333157C2BB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029657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DB0CC-7376-4D7F-B54F-F487F424FD41}" type="datetimeFigureOut">
              <a:rPr lang="de-DE" smtClean="0"/>
              <a:t>22.12.2020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05011-865A-43A6-853F-2333157C2BB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193621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DB0CC-7376-4D7F-B54F-F487F424FD41}" type="datetimeFigureOut">
              <a:rPr lang="de-DE" smtClean="0"/>
              <a:t>22.12.2020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05011-865A-43A6-853F-2333157C2BB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779105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DB0CC-7376-4D7F-B54F-F487F424FD41}" type="datetimeFigureOut">
              <a:rPr lang="de-DE" smtClean="0"/>
              <a:t>22.12.2020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05011-865A-43A6-853F-2333157C2BB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516129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DB0CC-7376-4D7F-B54F-F487F424FD41}" type="datetimeFigureOut">
              <a:rPr lang="de-DE" smtClean="0"/>
              <a:t>22.12.2020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05011-865A-43A6-853F-2333157C2BB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757482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DB0CC-7376-4D7F-B54F-F487F424FD41}" type="datetimeFigureOut">
              <a:rPr lang="de-DE" smtClean="0"/>
              <a:t>22.12.2020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05011-865A-43A6-853F-2333157C2BB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835565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DB0CC-7376-4D7F-B54F-F487F424FD41}" type="datetimeFigureOut">
              <a:rPr lang="de-DE" smtClean="0"/>
              <a:t>22.12.2020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05011-865A-43A6-853F-2333157C2BB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410661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DB0CC-7376-4D7F-B54F-F487F424FD41}" type="datetimeFigureOut">
              <a:rPr lang="de-DE" smtClean="0"/>
              <a:t>22.12.2020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05011-865A-43A6-853F-2333157C2BB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324120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DB0CC-7376-4D7F-B54F-F487F424FD41}" type="datetimeFigureOut">
              <a:rPr lang="de-DE" smtClean="0"/>
              <a:t>22.12.2020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05011-865A-43A6-853F-2333157C2BB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250341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2DB0CC-7376-4D7F-B54F-F487F424FD41}" type="datetimeFigureOut">
              <a:rPr lang="de-DE" smtClean="0"/>
              <a:t>22.12.2020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A05011-865A-43A6-853F-2333157C2BB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810160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feld 8"/>
          <p:cNvSpPr txBox="1"/>
          <p:nvPr/>
        </p:nvSpPr>
        <p:spPr>
          <a:xfrm>
            <a:off x="260648" y="1867054"/>
            <a:ext cx="48245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b="1" dirty="0" smtClean="0"/>
              <a:t>Online-Sprachkurs </a:t>
            </a:r>
            <a:r>
              <a:rPr lang="de-DE" sz="1400" b="1" dirty="0" err="1"/>
              <a:t>Bahasa</a:t>
            </a:r>
            <a:r>
              <a:rPr lang="de-DE" sz="1400" b="1" dirty="0"/>
              <a:t> </a:t>
            </a:r>
            <a:r>
              <a:rPr lang="de-DE" sz="1400" b="1" dirty="0" err="1" smtClean="0"/>
              <a:t>Indonesia</a:t>
            </a:r>
            <a:r>
              <a:rPr lang="de-DE" sz="1400" b="1" dirty="0" smtClean="0"/>
              <a:t> (Mittelstufe)</a:t>
            </a:r>
            <a:endParaRPr lang="de-DE" sz="1400" dirty="0"/>
          </a:p>
          <a:p>
            <a:r>
              <a:rPr lang="de-DE" sz="1400" dirty="0"/>
              <a:t>für </a:t>
            </a:r>
            <a:r>
              <a:rPr lang="de-DE" sz="1400" dirty="0" smtClean="0"/>
              <a:t>Teilnehmer*innen mit sehr guten Vorkenntnissen</a:t>
            </a:r>
            <a:endParaRPr lang="de-DE" sz="1400" dirty="0"/>
          </a:p>
        </p:txBody>
      </p:sp>
      <p:sp>
        <p:nvSpPr>
          <p:cNvPr id="11" name="Textfeld 10"/>
          <p:cNvSpPr txBox="1"/>
          <p:nvPr/>
        </p:nvSpPr>
        <p:spPr>
          <a:xfrm>
            <a:off x="259200" y="2560007"/>
            <a:ext cx="6437867" cy="29700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100" dirty="0"/>
              <a:t>Liebe Indonesien-Interessierte,</a:t>
            </a:r>
          </a:p>
          <a:p>
            <a:r>
              <a:rPr lang="de-DE" sz="1100" dirty="0"/>
              <a:t> </a:t>
            </a:r>
          </a:p>
          <a:p>
            <a:r>
              <a:rPr lang="de-DE" sz="1100" dirty="0"/>
              <a:t>a</a:t>
            </a:r>
            <a:r>
              <a:rPr lang="de-DE" sz="1100" dirty="0" smtClean="0"/>
              <a:t>m </a:t>
            </a:r>
            <a:r>
              <a:rPr lang="de-DE" sz="1100" dirty="0"/>
              <a:t>Dienstag, den 5. Januar 2021, startet in Zusammenarbeit mit dem Asienhaus und der DIG Köln ein </a:t>
            </a:r>
            <a:r>
              <a:rPr lang="de-DE" sz="1100" dirty="0" smtClean="0"/>
              <a:t>Indonesisch-Sprachkurs </a:t>
            </a:r>
            <a:r>
              <a:rPr lang="de-DE" sz="1100" dirty="0"/>
              <a:t>für </a:t>
            </a:r>
            <a:r>
              <a:rPr lang="de-DE" sz="1100" dirty="0" smtClean="0"/>
              <a:t>Teilnehmer*innen </a:t>
            </a:r>
            <a:r>
              <a:rPr lang="de-DE" sz="1100" dirty="0"/>
              <a:t>mit sehr guten Vorkenntnissen, die mindestens </a:t>
            </a:r>
            <a:r>
              <a:rPr lang="de-DE" sz="1100" dirty="0" smtClean="0"/>
              <a:t>ein bis zwei </a:t>
            </a:r>
            <a:r>
              <a:rPr lang="de-DE" sz="1100" dirty="0"/>
              <a:t>Unisemester oder </a:t>
            </a:r>
            <a:r>
              <a:rPr lang="de-DE" sz="1100" dirty="0" smtClean="0"/>
              <a:t>zwei </a:t>
            </a:r>
            <a:r>
              <a:rPr lang="de-DE" sz="1100" dirty="0"/>
              <a:t>Jahre Kurserfahrung haben. In diesem Semester beenden wir unser </a:t>
            </a:r>
            <a:r>
              <a:rPr lang="de-DE" sz="1100" dirty="0" smtClean="0"/>
              <a:t>Wiederholungs-lehrwerk </a:t>
            </a:r>
            <a:r>
              <a:rPr lang="de-DE" sz="1100" dirty="0"/>
              <a:t>das auf dem „</a:t>
            </a:r>
            <a:r>
              <a:rPr lang="de-DE" sz="1100" dirty="0" err="1"/>
              <a:t>Complete</a:t>
            </a:r>
            <a:r>
              <a:rPr lang="de-DE" sz="1100" dirty="0"/>
              <a:t> </a:t>
            </a:r>
            <a:r>
              <a:rPr lang="de-DE" sz="1100" dirty="0" err="1"/>
              <a:t>Indonesian</a:t>
            </a:r>
            <a:r>
              <a:rPr lang="de-DE" sz="1100" dirty="0"/>
              <a:t>“ basiert. Mit verschiedenen Übungen werden wir die </a:t>
            </a:r>
            <a:r>
              <a:rPr lang="de-DE" sz="1100" dirty="0" smtClean="0"/>
              <a:t>Sprech-fertigkeit </a:t>
            </a:r>
            <a:r>
              <a:rPr lang="de-DE" sz="1100" dirty="0"/>
              <a:t>weiter verbessern und das bisher Gelernte festigen. Natürlich gibt es auch wieder schöne Übungen zum Hörverstehen mit </a:t>
            </a:r>
            <a:r>
              <a:rPr lang="de-DE" sz="1100" dirty="0" err="1"/>
              <a:t>Youtube</a:t>
            </a:r>
            <a:r>
              <a:rPr lang="de-DE" sz="1100" dirty="0"/>
              <a:t>-Videos sowie Grammatik- und Wortschatzübungen mit </a:t>
            </a:r>
            <a:r>
              <a:rPr lang="de-DE" sz="1100" dirty="0" err="1" smtClean="0"/>
              <a:t>Padlets</a:t>
            </a:r>
            <a:r>
              <a:rPr lang="de-DE" sz="1100" dirty="0" smtClean="0"/>
              <a:t>.</a:t>
            </a:r>
          </a:p>
          <a:p>
            <a:endParaRPr lang="de-DE" sz="1100" dirty="0"/>
          </a:p>
          <a:p>
            <a:r>
              <a:rPr lang="de-DE" sz="1100" dirty="0" smtClean="0"/>
              <a:t>Der Kurs </a:t>
            </a:r>
            <a:r>
              <a:rPr lang="de-DE" sz="1100" dirty="0"/>
              <a:t>ist als </a:t>
            </a:r>
            <a:r>
              <a:rPr lang="de-DE" sz="1100" dirty="0" err="1"/>
              <a:t>Refresher</a:t>
            </a:r>
            <a:r>
              <a:rPr lang="de-DE" sz="1100" dirty="0"/>
              <a:t>-Kurs konzipiert und findet </a:t>
            </a:r>
            <a:r>
              <a:rPr lang="de-DE" sz="1100" dirty="0" smtClean="0"/>
              <a:t>online </a:t>
            </a:r>
            <a:r>
              <a:rPr lang="de-DE" sz="1100" dirty="0"/>
              <a:t>via Zoom-Konferenz statt. Nach verbindlicher Anmeldung und Überweisung der Kursgebühr erhalten die </a:t>
            </a:r>
            <a:r>
              <a:rPr lang="de-DE" sz="1100" dirty="0" smtClean="0"/>
              <a:t>Teilnehmer*innen </a:t>
            </a:r>
            <a:r>
              <a:rPr lang="de-DE" sz="1100" dirty="0"/>
              <a:t>den Zugangscode für die Zoomkonferenz</a:t>
            </a:r>
            <a:r>
              <a:rPr lang="de-DE" sz="1100" dirty="0" smtClean="0"/>
              <a:t>.</a:t>
            </a:r>
            <a:r>
              <a:rPr lang="de-DE" sz="1100" dirty="0"/>
              <a:t> </a:t>
            </a:r>
            <a:r>
              <a:rPr lang="de-DE" sz="1100" dirty="0" smtClean="0"/>
              <a:t>Am </a:t>
            </a:r>
            <a:r>
              <a:rPr lang="de-DE" sz="1100" dirty="0"/>
              <a:t>Ende des Kurses erhält </a:t>
            </a:r>
            <a:r>
              <a:rPr lang="de-DE" sz="1100" dirty="0" smtClean="0"/>
              <a:t>jede*r Teilnehmer*in </a:t>
            </a:r>
            <a:r>
              <a:rPr lang="de-DE" sz="1100" dirty="0"/>
              <a:t>mit einer Anwesenheit von mindestens 80 Prozent eine Teilnahmebescheinigung</a:t>
            </a:r>
            <a:r>
              <a:rPr lang="de-DE" sz="1100" dirty="0" smtClean="0"/>
              <a:t>.</a:t>
            </a:r>
          </a:p>
          <a:p>
            <a:endParaRPr lang="de-DE" sz="1100" dirty="0"/>
          </a:p>
          <a:p>
            <a:r>
              <a:rPr lang="de-DE" sz="1100" dirty="0"/>
              <a:t>Das Anmeldungsformular steht auf den Seiten der DIG (www.dig-koeln.de) und des Asienhauses (www.asienhaus.de) zum Download zur Verfügung. Der Teilnahmebeitrag beträgt 140 Euro und ist vorab zu überweisen. Ab einer Teilnehmerzahl von sechs Personen kann der Kurs stattfinden.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4019283" y="5744301"/>
            <a:ext cx="2512331" cy="26314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sz="1100" dirty="0"/>
              <a:t>Die Dozentin, Annegret </a:t>
            </a:r>
            <a:r>
              <a:rPr lang="de-DE" sz="1100" dirty="0" err="1" smtClean="0"/>
              <a:t>Nitzling</a:t>
            </a:r>
            <a:r>
              <a:rPr lang="de-DE" sz="1100" dirty="0" smtClean="0"/>
              <a:t> M.A., </a:t>
            </a:r>
            <a:r>
              <a:rPr lang="de-DE" sz="1100" dirty="0"/>
              <a:t>verfügt über </a:t>
            </a:r>
            <a:r>
              <a:rPr lang="de-DE" sz="1100" dirty="0" smtClean="0"/>
              <a:t>20 Jahre </a:t>
            </a:r>
            <a:r>
              <a:rPr lang="de-DE" sz="1100" dirty="0"/>
              <a:t>Erfahrung in der Vermittlung der </a:t>
            </a:r>
            <a:r>
              <a:rPr lang="de-DE" sz="1100" dirty="0" err="1"/>
              <a:t>Bahasa</a:t>
            </a:r>
            <a:r>
              <a:rPr lang="de-DE" sz="1100" dirty="0"/>
              <a:t> </a:t>
            </a:r>
            <a:r>
              <a:rPr lang="de-DE" sz="1100" dirty="0" err="1"/>
              <a:t>Indonesia</a:t>
            </a:r>
            <a:r>
              <a:rPr lang="de-DE" sz="1100" dirty="0"/>
              <a:t> an der Universität zu Köln </a:t>
            </a:r>
            <a:r>
              <a:rPr lang="de-DE" sz="1100" dirty="0" smtClean="0"/>
              <a:t>sowie der </a:t>
            </a:r>
            <a:r>
              <a:rPr lang="de-DE" sz="1100" dirty="0"/>
              <a:t>VHS </a:t>
            </a:r>
            <a:r>
              <a:rPr lang="de-DE" sz="1100" dirty="0" smtClean="0"/>
              <a:t>Köln und hat an </a:t>
            </a:r>
            <a:r>
              <a:rPr lang="de-DE" sz="1100" dirty="0"/>
              <a:t>dem Lehrwerk "Indonesisch ohne Mühe" </a:t>
            </a:r>
            <a:r>
              <a:rPr lang="de-DE" sz="1100" dirty="0" smtClean="0"/>
              <a:t>mitgearbeitet. Sie </a:t>
            </a:r>
            <a:r>
              <a:rPr lang="de-DE" sz="1100" dirty="0"/>
              <a:t>ist </a:t>
            </a:r>
            <a:r>
              <a:rPr lang="de-DE" sz="1100" dirty="0" err="1"/>
              <a:t>Malaiologin</a:t>
            </a:r>
            <a:r>
              <a:rPr lang="de-DE" sz="1100" dirty="0"/>
              <a:t> und bietet auch </a:t>
            </a:r>
            <a:r>
              <a:rPr lang="de-DE" sz="1100" dirty="0" smtClean="0"/>
              <a:t>inter-kulturelle Trainings </a:t>
            </a:r>
            <a:r>
              <a:rPr lang="de-DE" sz="1100" dirty="0"/>
              <a:t>zu Indonesien sowie Workshops zu landeskundlichen Themen an.</a:t>
            </a:r>
          </a:p>
          <a:p>
            <a:r>
              <a:rPr lang="de-DE" sz="1100" dirty="0"/>
              <a:t> </a:t>
            </a:r>
          </a:p>
          <a:p>
            <a:pPr algn="r"/>
            <a:r>
              <a:rPr lang="de-DE" sz="1100" dirty="0"/>
              <a:t>Veranstalter </a:t>
            </a:r>
            <a:r>
              <a:rPr lang="de-DE" sz="1100" dirty="0" smtClean="0"/>
              <a:t>der Kurse sind </a:t>
            </a:r>
            <a:r>
              <a:rPr lang="de-DE" sz="1100" dirty="0"/>
              <a:t>die Deutsch-Indonesische Gesellschaft Köln (www.dig-koeln.de</a:t>
            </a:r>
            <a:r>
              <a:rPr lang="de-DE" sz="1100" dirty="0" smtClean="0"/>
              <a:t>) und </a:t>
            </a:r>
            <a:r>
              <a:rPr lang="de-DE" sz="1100" dirty="0"/>
              <a:t>die Stiftung Asienhaus (www.asienhaus.de</a:t>
            </a:r>
            <a:r>
              <a:rPr lang="de-DE" sz="1100" dirty="0" smtClean="0"/>
              <a:t>).</a:t>
            </a:r>
            <a:endParaRPr lang="de-DE" sz="1100" dirty="0"/>
          </a:p>
        </p:txBody>
      </p:sp>
      <p:sp>
        <p:nvSpPr>
          <p:cNvPr id="4" name="Ellipse 3"/>
          <p:cNvSpPr/>
          <p:nvPr/>
        </p:nvSpPr>
        <p:spPr>
          <a:xfrm>
            <a:off x="260648" y="5652120"/>
            <a:ext cx="3537191" cy="2808312"/>
          </a:xfrm>
          <a:prstGeom prst="ellipse">
            <a:avLst/>
          </a:prstGeom>
          <a:solidFill>
            <a:schemeClr val="bg1">
              <a:lumMod val="85000"/>
            </a:schemeClr>
          </a:solidFill>
          <a:ln w="3175"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100" b="1" dirty="0" smtClean="0">
                <a:solidFill>
                  <a:schemeClr val="tx1"/>
                </a:solidFill>
              </a:rPr>
              <a:t>Auf </a:t>
            </a:r>
            <a:r>
              <a:rPr lang="de-DE" sz="1100" b="1" dirty="0">
                <a:solidFill>
                  <a:schemeClr val="tx1"/>
                </a:solidFill>
              </a:rPr>
              <a:t>einen Blick:</a:t>
            </a:r>
            <a:endParaRPr lang="de-DE" sz="1100" dirty="0">
              <a:solidFill>
                <a:schemeClr val="tx1"/>
              </a:solidFill>
            </a:endParaRPr>
          </a:p>
          <a:p>
            <a:pPr lvl="0" algn="ctr"/>
            <a:r>
              <a:rPr lang="de-DE" sz="1100" dirty="0" smtClean="0">
                <a:solidFill>
                  <a:schemeClr val="tx1"/>
                </a:solidFill>
              </a:rPr>
              <a:t>* 12 Termine, jeweils dienstags, </a:t>
            </a:r>
          </a:p>
          <a:p>
            <a:pPr lvl="0" algn="ctr"/>
            <a:r>
              <a:rPr lang="de-DE" sz="1100" dirty="0" smtClean="0">
                <a:solidFill>
                  <a:schemeClr val="tx1"/>
                </a:solidFill>
              </a:rPr>
              <a:t>18.30 </a:t>
            </a:r>
            <a:r>
              <a:rPr lang="de-DE" sz="1100" dirty="0">
                <a:solidFill>
                  <a:schemeClr val="tx1"/>
                </a:solidFill>
              </a:rPr>
              <a:t>bis 20 Uhr</a:t>
            </a:r>
          </a:p>
          <a:p>
            <a:pPr lvl="0" algn="ctr"/>
            <a:r>
              <a:rPr lang="de-DE" sz="1100" dirty="0" smtClean="0">
                <a:solidFill>
                  <a:schemeClr val="tx1"/>
                </a:solidFill>
              </a:rPr>
              <a:t>* Beginn</a:t>
            </a:r>
            <a:r>
              <a:rPr lang="de-DE" sz="1100" dirty="0">
                <a:solidFill>
                  <a:schemeClr val="tx1"/>
                </a:solidFill>
              </a:rPr>
              <a:t>: </a:t>
            </a:r>
            <a:r>
              <a:rPr lang="de-DE" sz="1100" dirty="0"/>
              <a:t>5. Januar 2021</a:t>
            </a:r>
            <a:endParaRPr lang="de-DE" sz="1100" dirty="0">
              <a:solidFill>
                <a:schemeClr val="tx1"/>
              </a:solidFill>
            </a:endParaRPr>
          </a:p>
          <a:p>
            <a:pPr lvl="0" algn="ctr"/>
            <a:r>
              <a:rPr lang="de-DE" sz="1100" dirty="0" smtClean="0">
                <a:solidFill>
                  <a:schemeClr val="tx1"/>
                </a:solidFill>
              </a:rPr>
              <a:t>* Letzte </a:t>
            </a:r>
            <a:r>
              <a:rPr lang="de-DE" sz="1100" dirty="0">
                <a:solidFill>
                  <a:schemeClr val="tx1"/>
                </a:solidFill>
              </a:rPr>
              <a:t>Sitzung: </a:t>
            </a:r>
            <a:r>
              <a:rPr lang="de-DE" sz="1100" dirty="0"/>
              <a:t>23. März 2021</a:t>
            </a:r>
            <a:endParaRPr lang="de-DE" sz="1100" dirty="0" smtClean="0">
              <a:solidFill>
                <a:schemeClr val="tx1"/>
              </a:solidFill>
            </a:endParaRPr>
          </a:p>
          <a:p>
            <a:pPr lvl="0" algn="ctr"/>
            <a:r>
              <a:rPr lang="de-DE" sz="1100" dirty="0" smtClean="0">
                <a:solidFill>
                  <a:schemeClr val="tx1"/>
                </a:solidFill>
              </a:rPr>
              <a:t>* Keine </a:t>
            </a:r>
            <a:r>
              <a:rPr lang="de-DE" sz="1100" dirty="0" smtClean="0">
                <a:solidFill>
                  <a:schemeClr val="tx1"/>
                </a:solidFill>
              </a:rPr>
              <a:t>Karnevalsferien</a:t>
            </a:r>
            <a:endParaRPr lang="de-DE" sz="1100" dirty="0">
              <a:solidFill>
                <a:srgbClr val="FF0000"/>
              </a:solidFill>
            </a:endParaRPr>
          </a:p>
          <a:p>
            <a:pPr lvl="0" algn="ctr"/>
            <a:r>
              <a:rPr lang="de-DE" sz="1100" dirty="0" smtClean="0">
                <a:solidFill>
                  <a:schemeClr val="tx1"/>
                </a:solidFill>
              </a:rPr>
              <a:t>* Kursgebühr</a:t>
            </a:r>
            <a:r>
              <a:rPr lang="de-DE" sz="1100" dirty="0">
                <a:solidFill>
                  <a:schemeClr val="tx1"/>
                </a:solidFill>
              </a:rPr>
              <a:t>: </a:t>
            </a:r>
            <a:r>
              <a:rPr lang="de-DE" sz="1100" dirty="0" smtClean="0">
                <a:solidFill>
                  <a:schemeClr val="tx1"/>
                </a:solidFill>
              </a:rPr>
              <a:t>140 Euro</a:t>
            </a:r>
          </a:p>
          <a:p>
            <a:pPr lvl="0" algn="ctr"/>
            <a:r>
              <a:rPr lang="de-DE" sz="1100" dirty="0" smtClean="0">
                <a:solidFill>
                  <a:schemeClr val="tx1"/>
                </a:solidFill>
              </a:rPr>
              <a:t>* Verbindliche Anmeldung mit Vorauszahlung</a:t>
            </a:r>
            <a:endParaRPr lang="de-DE" sz="1100" dirty="0">
              <a:solidFill>
                <a:schemeClr val="tx1"/>
              </a:solidFill>
            </a:endParaRPr>
          </a:p>
          <a:p>
            <a:pPr lvl="0" algn="ctr"/>
            <a:r>
              <a:rPr lang="de-DE" sz="1100" dirty="0" smtClean="0">
                <a:solidFill>
                  <a:schemeClr val="tx1"/>
                </a:solidFill>
              </a:rPr>
              <a:t>* Teilnehmer*innen: min. 6</a:t>
            </a:r>
            <a:endParaRPr lang="de-DE" sz="1100" dirty="0">
              <a:solidFill>
                <a:schemeClr val="tx1"/>
              </a:solidFill>
            </a:endParaRPr>
          </a:p>
        </p:txBody>
      </p:sp>
      <p:grpSp>
        <p:nvGrpSpPr>
          <p:cNvPr id="14" name="Gruppieren 13"/>
          <p:cNvGrpSpPr/>
          <p:nvPr/>
        </p:nvGrpSpPr>
        <p:grpSpPr>
          <a:xfrm>
            <a:off x="3333242" y="395656"/>
            <a:ext cx="3240360" cy="1080000"/>
            <a:chOff x="3356992" y="287265"/>
            <a:chExt cx="3240360" cy="1080000"/>
          </a:xfrm>
        </p:grpSpPr>
        <p:pic>
          <p:nvPicPr>
            <p:cNvPr id="15" name="Grafik 14"/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3356992" y="287265"/>
              <a:ext cx="1080000" cy="1080000"/>
            </a:xfrm>
            <a:prstGeom prst="rect">
              <a:avLst/>
            </a:prstGeom>
          </p:spPr>
        </p:pic>
        <p:pic>
          <p:nvPicPr>
            <p:cNvPr id="16" name="Grafik 15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5560" y="420044"/>
              <a:ext cx="1721792" cy="6840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532818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120</Words>
  <Application>Microsoft Office PowerPoint</Application>
  <PresentationFormat>Bildschirmpräsentation (4:3)</PresentationFormat>
  <Paragraphs>21</Paragraphs>
  <Slides>1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2" baseType="lpstr">
      <vt:lpstr>Larissa</vt:lpstr>
      <vt:lpstr>PowerPoint-Präsentation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User</dc:creator>
  <cp:lastModifiedBy>User</cp:lastModifiedBy>
  <cp:revision>52</cp:revision>
  <dcterms:created xsi:type="dcterms:W3CDTF">2016-04-07T14:24:47Z</dcterms:created>
  <dcterms:modified xsi:type="dcterms:W3CDTF">2020-12-22T18:28:47Z</dcterms:modified>
</cp:coreProperties>
</file>