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9" r:id="rId3"/>
    <p:sldId id="261" r:id="rId4"/>
    <p:sldId id="262" r:id="rId5"/>
    <p:sldId id="257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alicia" initials="la" lastIdx="1" clrIdx="0">
    <p:extLst>
      <p:ext uri="{19B8F6BF-5375-455C-9EA6-DF929625EA0E}">
        <p15:presenceInfo xmlns:p15="http://schemas.microsoft.com/office/powerpoint/2012/main" userId="246c5f7d351713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6"/>
    <p:restoredTop sz="95878"/>
  </p:normalViewPr>
  <p:slideViewPr>
    <p:cSldViewPr snapToGrid="0" snapToObjects="1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BDA29-4200-4D97-B723-0173B7323B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C93A3F-991A-4768-B7CF-9BC160141237}">
      <dgm:prSet/>
      <dgm:spPr/>
      <dgm:t>
        <a:bodyPr/>
        <a:lstStyle/>
        <a:p>
          <a:r>
            <a:rPr lang="en-US"/>
            <a:t>Insufficient</a:t>
          </a:r>
          <a:r>
            <a:rPr lang="zh-CN"/>
            <a:t> </a:t>
          </a:r>
          <a:r>
            <a:rPr lang="en-US"/>
            <a:t>stakeholders</a:t>
          </a:r>
          <a:r>
            <a:rPr lang="zh-CN"/>
            <a:t> </a:t>
          </a:r>
          <a:r>
            <a:rPr lang="en-US"/>
            <a:t>engagement</a:t>
          </a:r>
          <a:r>
            <a:rPr lang="en-HK"/>
            <a:t> in</a:t>
          </a:r>
          <a:r>
            <a:rPr lang="zh-CN"/>
            <a:t> </a:t>
          </a:r>
          <a:r>
            <a:rPr lang="en-HK"/>
            <a:t>project development,</a:t>
          </a:r>
          <a:r>
            <a:rPr lang="zh-CN"/>
            <a:t> </a:t>
          </a:r>
          <a:r>
            <a:rPr lang="en-HK"/>
            <a:t>implementation and impact assessment</a:t>
          </a:r>
          <a:endParaRPr lang="en-US"/>
        </a:p>
      </dgm:t>
    </dgm:pt>
    <dgm:pt modelId="{40E9FEBF-6843-4BB2-B9F1-EF59B1E2FA48}" type="parTrans" cxnId="{7D6C7FEA-3635-4194-9333-BA99585B83C7}">
      <dgm:prSet/>
      <dgm:spPr/>
      <dgm:t>
        <a:bodyPr/>
        <a:lstStyle/>
        <a:p>
          <a:endParaRPr lang="en-US"/>
        </a:p>
      </dgm:t>
    </dgm:pt>
    <dgm:pt modelId="{6A10498D-A1C3-4D13-A82D-AE1F26883264}" type="sibTrans" cxnId="{7D6C7FEA-3635-4194-9333-BA99585B83C7}">
      <dgm:prSet/>
      <dgm:spPr/>
      <dgm:t>
        <a:bodyPr/>
        <a:lstStyle/>
        <a:p>
          <a:endParaRPr lang="en-US"/>
        </a:p>
      </dgm:t>
    </dgm:pt>
    <dgm:pt modelId="{4FAE9218-AEA9-4998-BF1A-48B0AA55B01C}">
      <dgm:prSet/>
      <dgm:spPr/>
      <dgm:t>
        <a:bodyPr/>
        <a:lstStyle/>
        <a:p>
          <a:r>
            <a:rPr lang="en-US"/>
            <a:t>Ineffective</a:t>
          </a:r>
          <a:r>
            <a:rPr lang="zh-CN"/>
            <a:t> </a:t>
          </a:r>
          <a:r>
            <a:rPr lang="en-US"/>
            <a:t>information</a:t>
          </a:r>
          <a:r>
            <a:rPr lang="zh-CN"/>
            <a:t> </a:t>
          </a:r>
          <a:r>
            <a:rPr lang="en-US"/>
            <a:t>reporting</a:t>
          </a:r>
          <a:r>
            <a:rPr lang="zh-CN"/>
            <a:t> </a:t>
          </a:r>
          <a:r>
            <a:rPr lang="en-US"/>
            <a:t>and</a:t>
          </a:r>
          <a:r>
            <a:rPr lang="zh-CN"/>
            <a:t> </a:t>
          </a:r>
          <a:r>
            <a:rPr lang="en-US"/>
            <a:t>disclosure</a:t>
          </a:r>
          <a:r>
            <a:rPr lang="zh-CN"/>
            <a:t> </a:t>
          </a:r>
          <a:endParaRPr lang="en-US"/>
        </a:p>
      </dgm:t>
    </dgm:pt>
    <dgm:pt modelId="{425C4EF4-B891-46A4-A150-1089730D992A}" type="parTrans" cxnId="{BCA710C9-BD1E-442B-B4E0-629A740F3C06}">
      <dgm:prSet/>
      <dgm:spPr/>
      <dgm:t>
        <a:bodyPr/>
        <a:lstStyle/>
        <a:p>
          <a:endParaRPr lang="en-US"/>
        </a:p>
      </dgm:t>
    </dgm:pt>
    <dgm:pt modelId="{D29C7555-37DA-4F66-920D-46FED0785168}" type="sibTrans" cxnId="{BCA710C9-BD1E-442B-B4E0-629A740F3C06}">
      <dgm:prSet/>
      <dgm:spPr/>
      <dgm:t>
        <a:bodyPr/>
        <a:lstStyle/>
        <a:p>
          <a:endParaRPr lang="en-US"/>
        </a:p>
      </dgm:t>
    </dgm:pt>
    <dgm:pt modelId="{835E2E4E-6327-48ED-A0BD-0BE4A698A0FD}">
      <dgm:prSet/>
      <dgm:spPr/>
      <dgm:t>
        <a:bodyPr/>
        <a:lstStyle/>
        <a:p>
          <a:r>
            <a:rPr lang="en-HK"/>
            <a:t>Improvement</a:t>
          </a:r>
          <a:r>
            <a:rPr lang="zh-CN"/>
            <a:t> </a:t>
          </a:r>
          <a:r>
            <a:rPr lang="en-US"/>
            <a:t>on</a:t>
          </a:r>
          <a:r>
            <a:rPr lang="zh-CN"/>
            <a:t> </a:t>
          </a:r>
          <a:r>
            <a:rPr lang="en-US"/>
            <a:t>the</a:t>
          </a:r>
          <a:r>
            <a:rPr lang="zh-CN"/>
            <a:t> </a:t>
          </a:r>
          <a:r>
            <a:rPr lang="en-US"/>
            <a:t>environmental</a:t>
          </a:r>
          <a:r>
            <a:rPr lang="zh-CN"/>
            <a:t> </a:t>
          </a:r>
          <a:r>
            <a:rPr lang="en-US"/>
            <a:t>and</a:t>
          </a:r>
          <a:r>
            <a:rPr lang="zh-CN"/>
            <a:t> </a:t>
          </a:r>
          <a:r>
            <a:rPr lang="en-US"/>
            <a:t>social</a:t>
          </a:r>
          <a:r>
            <a:rPr lang="zh-CN"/>
            <a:t> </a:t>
          </a:r>
          <a:r>
            <a:rPr lang="en-US"/>
            <a:t>management</a:t>
          </a:r>
          <a:r>
            <a:rPr lang="zh-CN"/>
            <a:t> </a:t>
          </a:r>
          <a:r>
            <a:rPr lang="en-US"/>
            <a:t>system</a:t>
          </a:r>
          <a:r>
            <a:rPr lang="zh-CN"/>
            <a:t> </a:t>
          </a:r>
          <a:r>
            <a:rPr lang="en-US"/>
            <a:t>of</a:t>
          </a:r>
          <a:r>
            <a:rPr lang="zh-CN"/>
            <a:t> </a:t>
          </a:r>
          <a:r>
            <a:rPr lang="en-US"/>
            <a:t>the</a:t>
          </a:r>
          <a:r>
            <a:rPr lang="zh-CN"/>
            <a:t> </a:t>
          </a:r>
          <a:r>
            <a:rPr lang="en-US"/>
            <a:t>projects  </a:t>
          </a:r>
        </a:p>
      </dgm:t>
    </dgm:pt>
    <dgm:pt modelId="{237D88FB-0D14-45E4-B040-F540F3BD2B8E}" type="parTrans" cxnId="{930A3404-ED66-41D8-BD0C-A562E505DE32}">
      <dgm:prSet/>
      <dgm:spPr/>
      <dgm:t>
        <a:bodyPr/>
        <a:lstStyle/>
        <a:p>
          <a:endParaRPr lang="en-US"/>
        </a:p>
      </dgm:t>
    </dgm:pt>
    <dgm:pt modelId="{C0964625-9A8F-4B67-8D18-D28811B61AE9}" type="sibTrans" cxnId="{930A3404-ED66-41D8-BD0C-A562E505DE32}">
      <dgm:prSet/>
      <dgm:spPr/>
      <dgm:t>
        <a:bodyPr/>
        <a:lstStyle/>
        <a:p>
          <a:endParaRPr lang="en-US"/>
        </a:p>
      </dgm:t>
    </dgm:pt>
    <dgm:pt modelId="{45FEA2E8-5BDB-4EA3-AE56-1C3423290D88}" type="pres">
      <dgm:prSet presAssocID="{D67BDA29-4200-4D97-B723-0173B7323BBC}" presName="linear" presStyleCnt="0">
        <dgm:presLayoutVars>
          <dgm:animLvl val="lvl"/>
          <dgm:resizeHandles val="exact"/>
        </dgm:presLayoutVars>
      </dgm:prSet>
      <dgm:spPr/>
    </dgm:pt>
    <dgm:pt modelId="{750DE30E-FAB5-4A2A-A153-B1D412B8B95B}" type="pres">
      <dgm:prSet presAssocID="{C7C93A3F-991A-4768-B7CF-9BC1601412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72F002-D3B3-427E-8B14-2B2DD3ACAD08}" type="pres">
      <dgm:prSet presAssocID="{6A10498D-A1C3-4D13-A82D-AE1F26883264}" presName="spacer" presStyleCnt="0"/>
      <dgm:spPr/>
    </dgm:pt>
    <dgm:pt modelId="{93676ABF-05D9-4624-A120-AA173AEFDFDD}" type="pres">
      <dgm:prSet presAssocID="{4FAE9218-AEA9-4998-BF1A-48B0AA55B0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B0EB0F-B925-402C-97F7-A7293CA9CB04}" type="pres">
      <dgm:prSet presAssocID="{D29C7555-37DA-4F66-920D-46FED0785168}" presName="spacer" presStyleCnt="0"/>
      <dgm:spPr/>
    </dgm:pt>
    <dgm:pt modelId="{50D1A912-39E8-46D6-A3FF-D3E421A8C50D}" type="pres">
      <dgm:prSet presAssocID="{835E2E4E-6327-48ED-A0BD-0BE4A698A0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0A3404-ED66-41D8-BD0C-A562E505DE32}" srcId="{D67BDA29-4200-4D97-B723-0173B7323BBC}" destId="{835E2E4E-6327-48ED-A0BD-0BE4A698A0FD}" srcOrd="2" destOrd="0" parTransId="{237D88FB-0D14-45E4-B040-F540F3BD2B8E}" sibTransId="{C0964625-9A8F-4B67-8D18-D28811B61AE9}"/>
    <dgm:cxn modelId="{CFF2B806-3C5E-4D5C-81FD-03B810E73FCD}" type="presOf" srcId="{C7C93A3F-991A-4768-B7CF-9BC160141237}" destId="{750DE30E-FAB5-4A2A-A153-B1D412B8B95B}" srcOrd="0" destOrd="0" presId="urn:microsoft.com/office/officeart/2005/8/layout/vList2"/>
    <dgm:cxn modelId="{A762BE79-D0AF-4057-939B-69B1D7B83B10}" type="presOf" srcId="{4FAE9218-AEA9-4998-BF1A-48B0AA55B01C}" destId="{93676ABF-05D9-4624-A120-AA173AEFDFDD}" srcOrd="0" destOrd="0" presId="urn:microsoft.com/office/officeart/2005/8/layout/vList2"/>
    <dgm:cxn modelId="{4F32BBC4-9D9B-4E56-BA92-94BC2388F9D9}" type="presOf" srcId="{D67BDA29-4200-4D97-B723-0173B7323BBC}" destId="{45FEA2E8-5BDB-4EA3-AE56-1C3423290D88}" srcOrd="0" destOrd="0" presId="urn:microsoft.com/office/officeart/2005/8/layout/vList2"/>
    <dgm:cxn modelId="{BCA710C9-BD1E-442B-B4E0-629A740F3C06}" srcId="{D67BDA29-4200-4D97-B723-0173B7323BBC}" destId="{4FAE9218-AEA9-4998-BF1A-48B0AA55B01C}" srcOrd="1" destOrd="0" parTransId="{425C4EF4-B891-46A4-A150-1089730D992A}" sibTransId="{D29C7555-37DA-4F66-920D-46FED0785168}"/>
    <dgm:cxn modelId="{7D6C7FEA-3635-4194-9333-BA99585B83C7}" srcId="{D67BDA29-4200-4D97-B723-0173B7323BBC}" destId="{C7C93A3F-991A-4768-B7CF-9BC160141237}" srcOrd="0" destOrd="0" parTransId="{40E9FEBF-6843-4BB2-B9F1-EF59B1E2FA48}" sibTransId="{6A10498D-A1C3-4D13-A82D-AE1F26883264}"/>
    <dgm:cxn modelId="{B05BA2FF-04EA-454B-925B-636C736DE33B}" type="presOf" srcId="{835E2E4E-6327-48ED-A0BD-0BE4A698A0FD}" destId="{50D1A912-39E8-46D6-A3FF-D3E421A8C50D}" srcOrd="0" destOrd="0" presId="urn:microsoft.com/office/officeart/2005/8/layout/vList2"/>
    <dgm:cxn modelId="{F6B2726C-1880-49D5-9240-B1E5B7CC4391}" type="presParOf" srcId="{45FEA2E8-5BDB-4EA3-AE56-1C3423290D88}" destId="{750DE30E-FAB5-4A2A-A153-B1D412B8B95B}" srcOrd="0" destOrd="0" presId="urn:microsoft.com/office/officeart/2005/8/layout/vList2"/>
    <dgm:cxn modelId="{404884BA-8347-4B34-BE4D-AF0A49FC80E5}" type="presParOf" srcId="{45FEA2E8-5BDB-4EA3-AE56-1C3423290D88}" destId="{7072F002-D3B3-427E-8B14-2B2DD3ACAD08}" srcOrd="1" destOrd="0" presId="urn:microsoft.com/office/officeart/2005/8/layout/vList2"/>
    <dgm:cxn modelId="{3CDA5E3D-567C-4E13-A2D0-069B23216097}" type="presParOf" srcId="{45FEA2E8-5BDB-4EA3-AE56-1C3423290D88}" destId="{93676ABF-05D9-4624-A120-AA173AEFDFDD}" srcOrd="2" destOrd="0" presId="urn:microsoft.com/office/officeart/2005/8/layout/vList2"/>
    <dgm:cxn modelId="{CF667027-F8AF-4D15-AD72-E39802B184F6}" type="presParOf" srcId="{45FEA2E8-5BDB-4EA3-AE56-1C3423290D88}" destId="{45B0EB0F-B925-402C-97F7-A7293CA9CB04}" srcOrd="3" destOrd="0" presId="urn:microsoft.com/office/officeart/2005/8/layout/vList2"/>
    <dgm:cxn modelId="{B4DA1276-9475-4830-8ACD-6EF3D40089E1}" type="presParOf" srcId="{45FEA2E8-5BDB-4EA3-AE56-1C3423290D88}" destId="{50D1A912-39E8-46D6-A3FF-D3E421A8C5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DE30E-FAB5-4A2A-A153-B1D412B8B95B}">
      <dsp:nvSpPr>
        <dsp:cNvPr id="0" name=""/>
        <dsp:cNvSpPr/>
      </dsp:nvSpPr>
      <dsp:spPr>
        <a:xfrm>
          <a:off x="0" y="362123"/>
          <a:ext cx="6263640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Insufficient</a:t>
          </a:r>
          <a:r>
            <a:rPr lang="zh-CN" sz="2800" kern="1200"/>
            <a:t> </a:t>
          </a:r>
          <a:r>
            <a:rPr lang="en-US" sz="2800" kern="1200"/>
            <a:t>stakeholders</a:t>
          </a:r>
          <a:r>
            <a:rPr lang="zh-CN" sz="2800" kern="1200"/>
            <a:t> </a:t>
          </a:r>
          <a:r>
            <a:rPr lang="en-US" sz="2800" kern="1200"/>
            <a:t>engagement</a:t>
          </a:r>
          <a:r>
            <a:rPr lang="en-HK" sz="2800" kern="1200"/>
            <a:t> in</a:t>
          </a:r>
          <a:r>
            <a:rPr lang="zh-CN" sz="2800" kern="1200"/>
            <a:t> </a:t>
          </a:r>
          <a:r>
            <a:rPr lang="en-HK" sz="2800" kern="1200"/>
            <a:t>project development,</a:t>
          </a:r>
          <a:r>
            <a:rPr lang="zh-CN" sz="2800" kern="1200"/>
            <a:t> </a:t>
          </a:r>
          <a:r>
            <a:rPr lang="en-HK" sz="2800" kern="1200"/>
            <a:t>implementation and impact assessment</a:t>
          </a:r>
          <a:endParaRPr lang="en-US" sz="2800" kern="1200"/>
        </a:p>
      </dsp:txBody>
      <dsp:txXfrm>
        <a:off x="75163" y="437286"/>
        <a:ext cx="6113314" cy="1389393"/>
      </dsp:txXfrm>
    </dsp:sp>
    <dsp:sp modelId="{93676ABF-05D9-4624-A120-AA173AEFDFDD}">
      <dsp:nvSpPr>
        <dsp:cNvPr id="0" name=""/>
        <dsp:cNvSpPr/>
      </dsp:nvSpPr>
      <dsp:spPr>
        <a:xfrm>
          <a:off x="0" y="1982484"/>
          <a:ext cx="6263640" cy="1539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Ineffective</a:t>
          </a:r>
          <a:r>
            <a:rPr lang="zh-CN" sz="2800" kern="1200"/>
            <a:t> </a:t>
          </a:r>
          <a:r>
            <a:rPr lang="en-US" sz="2800" kern="1200"/>
            <a:t>information</a:t>
          </a:r>
          <a:r>
            <a:rPr lang="zh-CN" sz="2800" kern="1200"/>
            <a:t> </a:t>
          </a:r>
          <a:r>
            <a:rPr lang="en-US" sz="2800" kern="1200"/>
            <a:t>reporting</a:t>
          </a:r>
          <a:r>
            <a:rPr lang="zh-CN" sz="2800" kern="1200"/>
            <a:t> </a:t>
          </a:r>
          <a:r>
            <a:rPr lang="en-US" sz="2800" kern="1200"/>
            <a:t>and</a:t>
          </a:r>
          <a:r>
            <a:rPr lang="zh-CN" sz="2800" kern="1200"/>
            <a:t> </a:t>
          </a:r>
          <a:r>
            <a:rPr lang="en-US" sz="2800" kern="1200"/>
            <a:t>disclosure</a:t>
          </a:r>
          <a:r>
            <a:rPr lang="zh-CN" sz="2800" kern="1200"/>
            <a:t> </a:t>
          </a:r>
          <a:endParaRPr lang="en-US" sz="2800" kern="1200"/>
        </a:p>
      </dsp:txBody>
      <dsp:txXfrm>
        <a:off x="75163" y="2057647"/>
        <a:ext cx="6113314" cy="1389393"/>
      </dsp:txXfrm>
    </dsp:sp>
    <dsp:sp modelId="{50D1A912-39E8-46D6-A3FF-D3E421A8C50D}">
      <dsp:nvSpPr>
        <dsp:cNvPr id="0" name=""/>
        <dsp:cNvSpPr/>
      </dsp:nvSpPr>
      <dsp:spPr>
        <a:xfrm>
          <a:off x="0" y="3602844"/>
          <a:ext cx="6263640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800" kern="1200"/>
            <a:t>Improvement</a:t>
          </a:r>
          <a:r>
            <a:rPr lang="zh-CN" sz="2800" kern="1200"/>
            <a:t> </a:t>
          </a:r>
          <a:r>
            <a:rPr lang="en-US" sz="2800" kern="1200"/>
            <a:t>on</a:t>
          </a:r>
          <a:r>
            <a:rPr lang="zh-CN" sz="2800" kern="1200"/>
            <a:t> </a:t>
          </a:r>
          <a:r>
            <a:rPr lang="en-US" sz="2800" kern="1200"/>
            <a:t>the</a:t>
          </a:r>
          <a:r>
            <a:rPr lang="zh-CN" sz="2800" kern="1200"/>
            <a:t> </a:t>
          </a:r>
          <a:r>
            <a:rPr lang="en-US" sz="2800" kern="1200"/>
            <a:t>environmental</a:t>
          </a:r>
          <a:r>
            <a:rPr lang="zh-CN" sz="2800" kern="1200"/>
            <a:t> </a:t>
          </a:r>
          <a:r>
            <a:rPr lang="en-US" sz="2800" kern="1200"/>
            <a:t>and</a:t>
          </a:r>
          <a:r>
            <a:rPr lang="zh-CN" sz="2800" kern="1200"/>
            <a:t> </a:t>
          </a:r>
          <a:r>
            <a:rPr lang="en-US" sz="2800" kern="1200"/>
            <a:t>social</a:t>
          </a:r>
          <a:r>
            <a:rPr lang="zh-CN" sz="2800" kern="1200"/>
            <a:t> </a:t>
          </a:r>
          <a:r>
            <a:rPr lang="en-US" sz="2800" kern="1200"/>
            <a:t>management</a:t>
          </a:r>
          <a:r>
            <a:rPr lang="zh-CN" sz="2800" kern="1200"/>
            <a:t> </a:t>
          </a:r>
          <a:r>
            <a:rPr lang="en-US" sz="2800" kern="1200"/>
            <a:t>system</a:t>
          </a:r>
          <a:r>
            <a:rPr lang="zh-CN" sz="2800" kern="1200"/>
            <a:t> </a:t>
          </a:r>
          <a:r>
            <a:rPr lang="en-US" sz="2800" kern="1200"/>
            <a:t>of</a:t>
          </a:r>
          <a:r>
            <a:rPr lang="zh-CN" sz="2800" kern="1200"/>
            <a:t> </a:t>
          </a:r>
          <a:r>
            <a:rPr lang="en-US" sz="2800" kern="1200"/>
            <a:t>the</a:t>
          </a:r>
          <a:r>
            <a:rPr lang="zh-CN" sz="2800" kern="1200"/>
            <a:t> </a:t>
          </a:r>
          <a:r>
            <a:rPr lang="en-US" sz="2800" kern="1200"/>
            <a:t>projects  </a:t>
          </a:r>
        </a:p>
      </dsp:txBody>
      <dsp:txXfrm>
        <a:off x="75163" y="3678007"/>
        <a:ext cx="6113314" cy="138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585-AAAE-E444-B960-02C94DDFF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44467-8935-2B48-B419-DD34A2CB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43CB-EB20-8E42-96E9-9C4BA1D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6393-F44C-D541-849D-27833D61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F392-F56F-9F42-80A9-A974DE4F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63DB-6114-4A4A-86A2-D97E8E5E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DF1CB-4C10-D24A-B86E-2E105A30D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00FA-02BF-3549-AB94-7B992507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28D1-9930-7741-95D1-BD5E7494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05B1-CFEE-E645-B74C-5565B11F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7E683-4C6D-5F47-ACDA-6F23089BE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C4179-48E9-184C-961C-D00DFE343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9EA2-5142-9A45-AD70-C1E58EA7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950F-C10B-7849-BEB4-EE0E22BB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D949-D070-5049-9E87-5FB2A58A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23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D80D-1C02-184D-8702-3C962DE3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2F39-1E0B-E149-85D0-A7F51A98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A6F27-9D4F-1943-8BDC-35C9104E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FA913-3284-8F4E-894C-B6515FF0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AED2B-75E8-CB49-8796-151ECB71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CD6E-39BF-C249-8AAC-3148F16E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653D9-3DC9-584E-9438-7DC74F53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C10C-AB4F-2145-A529-3DEBA737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611C-1BC8-9248-BAE6-2EC3C38C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A90F7-AAE4-684C-A620-992E0759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D777-8823-4148-B2C4-AFC3ADE1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B8898-BA17-6A44-844D-4EA8E7FB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B8AC2-2F74-7746-BD16-79A74C77B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CAE1F-985C-BD43-BCDD-FF4C5704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508A-1ADC-CB4B-81A2-4EAD2B9E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1DBB3-0C5D-8A4E-84AC-85915220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FBC1-2748-3D46-9BCC-15427905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CB89-EC56-894D-A52D-4C053E04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2F456-7609-8D45-A44E-F12E6CC1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42F8F-B70B-FE40-9572-806C0F51D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F903F-DD12-0448-A203-E6895C61A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FB0E7-24CD-1646-978D-69354C6C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CD71C-A130-4F4B-8B22-4C4B787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E29D6-DFFB-DC40-9241-3E7CFA1D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1831-1C09-3048-AA32-8A9A9471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16F45-E2CE-AF4A-BC47-8C37355B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D0D84-2863-C64F-8F75-9BCBACEC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69AD0-9E25-764E-B113-C53B14EB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8E4E4-08DE-8B42-A8BD-EB1FEAD5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AFA7C-4600-7841-9FF5-91DB17E0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F8C-011B-774A-A70B-B0299E4D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E17D-8309-864D-B935-9B84F35C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0992-DF52-DA40-BE56-14476A4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41CDB-A9DD-144F-B028-3E6790395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B977A-86DC-D144-8EDB-6660724F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D0417-D65E-AA41-9858-CF147330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2C6B8-A836-D343-94D2-8AA0B48F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D192-6B26-CF48-A523-9336FAAD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05F20-28AE-734C-976C-402911DBA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C9A49-9054-A649-9F68-ECF4C9934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79580-5AED-C441-94FF-24FEF9F4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D473C-52CD-2E48-A73F-819177C0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A98FD-EB4C-8C49-9B04-BB00BE5E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C6E73-06D1-D24F-9C8D-EAB83A57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71C22-3FA9-E247-B640-B1EF1BEE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08743-567A-3F49-8548-8603FC96E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73BA-B293-0245-94C1-D84DDEA7F92F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20D1-CE44-A243-9F98-EC97B4F28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BE0A-AB8B-C340-992D-3161D9AF9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E6F3-1A08-284F-9A71-AF6CB1533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newsstation.com/wp-content/uploads/2019/06/061BFAC0-F318-4733-9754-D614673C62CA.jpe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 flipV="1">
            <a:off x="0" y="-3"/>
            <a:ext cx="10416427" cy="5876700"/>
          </a:xfrm>
          <a:prstGeom prst="rtTriangle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5" name="矩形: 圆角 15"/>
          <p:cNvSpPr/>
          <p:nvPr/>
        </p:nvSpPr>
        <p:spPr>
          <a:xfrm rot="19844542">
            <a:off x="3118564" y="1912762"/>
            <a:ext cx="7671000" cy="102241"/>
          </a:xfrm>
          <a:prstGeom prst="roundRect">
            <a:avLst>
              <a:gd name="adj" fmla="val 50000"/>
            </a:avLst>
          </a:prstGeom>
          <a:solidFill>
            <a:srgbClr val="7F86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4301242" y="3101008"/>
            <a:ext cx="7705859" cy="94018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5400" b="1" i="1" dirty="0">
                <a:solidFill>
                  <a:srgbClr val="00B050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Green BRI and NGOs</a:t>
            </a:r>
            <a:endParaRPr lang="en-US" altLang="zh-CN" sz="5400" b="1" i="1" spc="-100" dirty="0">
              <a:solidFill>
                <a:srgbClr val="00B050"/>
              </a:solidFill>
              <a:latin typeface="Georgia" panose="02040502050405020303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5"/>
          <p:cNvCxnSpPr/>
          <p:nvPr/>
        </p:nvCxnSpPr>
        <p:spPr>
          <a:xfrm>
            <a:off x="4688721" y="3992857"/>
            <a:ext cx="69309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B6CD475E-142E-4375-937A-224C9EF102EA}"/>
              </a:ext>
            </a:extLst>
          </p:cNvPr>
          <p:cNvSpPr txBox="1">
            <a:spLocks/>
          </p:cNvSpPr>
          <p:nvPr/>
        </p:nvSpPr>
        <p:spPr>
          <a:xfrm>
            <a:off x="3847527" y="4380271"/>
            <a:ext cx="8344473" cy="1608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Chen </a:t>
            </a:r>
            <a:r>
              <a:rPr lang="en-US" sz="3200" b="1" dirty="0" err="1"/>
              <a:t>Taiyong</a:t>
            </a:r>
            <a:r>
              <a:rPr lang="en-US" sz="3200" b="1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Executive Director of Sichuan </a:t>
            </a:r>
            <a:r>
              <a:rPr lang="en-US" sz="2400" dirty="0" err="1"/>
              <a:t>Haihui</a:t>
            </a:r>
            <a:r>
              <a:rPr lang="en-US" sz="2400" dirty="0"/>
              <a:t> Poverty Alleviation Center</a:t>
            </a:r>
          </a:p>
          <a:p>
            <a:pPr marL="0" indent="0" algn="ctr">
              <a:buNone/>
            </a:pPr>
            <a:r>
              <a:rPr lang="en-US" sz="2400" dirty="0"/>
              <a:t>January 25, 2022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图片 7" descr="一群人走在树林里&#10;&#10;描述已自动生成">
            <a:extLst>
              <a:ext uri="{FF2B5EF4-FFF2-40B4-BE49-F238E27FC236}">
                <a16:creationId xmlns:a16="http://schemas.microsoft.com/office/drawing/2014/main" id="{58DC82C8-26B1-FD4A-8502-19EC9D8A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 r="-3" b="8080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3" name="图片 5" descr="一群人在看电脑&#10;&#10;描述已自动生成">
            <a:extLst>
              <a:ext uri="{FF2B5EF4-FFF2-40B4-BE49-F238E27FC236}">
                <a16:creationId xmlns:a16="http://schemas.microsoft.com/office/drawing/2014/main" id="{8F677DBF-8FA5-E544-BAF0-332B89C4E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11163" b="3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0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D274E-F766-6148-A485-46FFDE0A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more can be done-Haihui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图片 6" descr="D:\TO Li Jie 2\THAI\REPORT\双月\ARMY\pa-na\villiage2.jpg">
            <a:extLst>
              <a:ext uri="{FF2B5EF4-FFF2-40B4-BE49-F238E27FC236}">
                <a16:creationId xmlns:a16="http://schemas.microsoft.com/office/drawing/2014/main" id="{21367323-791B-2742-A2A2-4561134CC68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r="-1" b="6446"/>
          <a:stretch/>
        </p:blipFill>
        <p:spPr bwMode="auto"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</p:spPr>
      </p:pic>
      <p:pic>
        <p:nvPicPr>
          <p:cNvPr id="12" name="图片 13" descr="D:\TO Li Jie 2\THAI\REPORT\双月\ARMY\pa-na\4422ef0d0aa341b357b43c3efa178619.jpg">
            <a:extLst>
              <a:ext uri="{FF2B5EF4-FFF2-40B4-BE49-F238E27FC236}">
                <a16:creationId xmlns:a16="http://schemas.microsoft.com/office/drawing/2014/main" id="{8A528E23-1ACC-E240-93B2-8B97ED1D45A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 r="2" b="2"/>
          <a:stretch/>
        </p:blipFill>
        <p:spPr bwMode="auto"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</p:spPr>
      </p:pic>
      <p:pic>
        <p:nvPicPr>
          <p:cNvPr id="16" name="图片 15" descr="一群小孩在沙滩上玩球&#10;&#10;描述已自动生成">
            <a:extLst>
              <a:ext uri="{FF2B5EF4-FFF2-40B4-BE49-F238E27FC236}">
                <a16:creationId xmlns:a16="http://schemas.microsoft.com/office/drawing/2014/main" id="{8D66A280-A06C-4750-ABAE-EC1FCEB1CC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360" b="2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8F490-7ECE-0840-8AB1-9AA073437988}"/>
              </a:ext>
            </a:extLst>
          </p:cNvPr>
          <p:cNvSpPr txBox="1"/>
          <p:nvPr/>
        </p:nvSpPr>
        <p:spPr>
          <a:xfrm>
            <a:off x="682388" y="3951026"/>
            <a:ext cx="4746863" cy="266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rgbClr val="FFFFFF"/>
                </a:solidFill>
              </a:rPr>
              <a:t>Haihui’s</a:t>
            </a:r>
            <a:r>
              <a:rPr lang="en-US" altLang="zh-CN" sz="2000" dirty="0">
                <a:solidFill>
                  <a:srgbClr val="FFFFFF"/>
                </a:solidFill>
              </a:rPr>
              <a:t> community development project in Northern Thailand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FF"/>
                </a:solidFill>
              </a:rPr>
              <a:t>Rural teacher plan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FF"/>
                </a:solidFill>
              </a:rPr>
              <a:t>Help women and youth development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FFFF"/>
                </a:solidFill>
              </a:rPr>
              <a:t>Carry out projects to promote sustainable development in BRI countries with Chinese firms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FFFFFF"/>
              </a:solidFill>
            </a:endParaRPr>
          </a:p>
        </p:txBody>
      </p:sp>
      <p:pic>
        <p:nvPicPr>
          <p:cNvPr id="15" name="图片 14" descr="图片包含 游戏机, 冲浪, 年轻, 男人&#10;&#10;描述已自动生成">
            <a:extLst>
              <a:ext uri="{FF2B5EF4-FFF2-40B4-BE49-F238E27FC236}">
                <a16:creationId xmlns:a16="http://schemas.microsoft.com/office/drawing/2014/main" id="{0F760A90-821C-498F-B7DE-426F226DB1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6" b="2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59E17E-5844-7547-8B80-77AC8E77266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790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DF0362-8483-D143-B3AA-963498E0FF15}"/>
              </a:ext>
            </a:extLst>
          </p:cNvPr>
          <p:cNvSpPr txBox="1">
            <a:spLocks/>
          </p:cNvSpPr>
          <p:nvPr/>
        </p:nvSpPr>
        <p:spPr>
          <a:xfrm>
            <a:off x="934156" y="1690688"/>
            <a:ext cx="3790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E848A84F-95CE-124A-82B4-26F44FD3540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068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5" name="图片 11" descr="http://www.tcnewsstation.com/wp-content/uploads/2019/06/061BFAC0-F318-4733-9754-D614673C62CA.jpeg">
            <a:hlinkClick r:id="rId3"/>
            <a:extLst>
              <a:ext uri="{FF2B5EF4-FFF2-40B4-BE49-F238E27FC236}">
                <a16:creationId xmlns:a16="http://schemas.microsoft.com/office/drawing/2014/main" id="{16A15545-5E38-084E-9511-5ED974583D7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r="17872" b="3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</p:spPr>
      </p:pic>
      <p:pic>
        <p:nvPicPr>
          <p:cNvPr id="11" name="图片 38" descr="图片包含 户外, 人, 建筑, 人们&#10;&#10;描述已自动生成">
            <a:extLst>
              <a:ext uri="{FF2B5EF4-FFF2-40B4-BE49-F238E27FC236}">
                <a16:creationId xmlns:a16="http://schemas.microsoft.com/office/drawing/2014/main" id="{C55CE868-7833-9247-B3A5-40A9C60B52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r="-1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88B7A-9991-3740-9E99-49EDCEB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Chinese NGOs are “going global” 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D3B2B-DA03-2C45-856F-20F2B67ABDF6}"/>
              </a:ext>
            </a:extLst>
          </p:cNvPr>
          <p:cNvSpPr txBox="1"/>
          <p:nvPr/>
        </p:nvSpPr>
        <p:spPr>
          <a:xfrm>
            <a:off x="448056" y="2258568"/>
            <a:ext cx="332565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</a:t>
            </a:r>
            <a:r>
              <a:rPr lang="en-US" altLang="zh-CN" dirty="0" err="1"/>
              <a:t>aihui’s</a:t>
            </a:r>
            <a:r>
              <a:rPr lang="en-US" altLang="zh-CN" dirty="0"/>
              <a:t> </a:t>
            </a:r>
            <a:r>
              <a:rPr lang="en-US" dirty="0"/>
              <a:t>Hilltribe Sanitary Toilet Building project</a:t>
            </a:r>
            <a:r>
              <a:rPr lang="en-US" altLang="zh-CN" dirty="0"/>
              <a:t> in Thailand 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Lahu</a:t>
            </a:r>
            <a:r>
              <a:rPr lang="en-US" altLang="zh-CN" dirty="0"/>
              <a:t> &amp; </a:t>
            </a:r>
            <a:r>
              <a:rPr lang="en-US" altLang="zh-CN" dirty="0" err="1"/>
              <a:t>Ahka</a:t>
            </a:r>
            <a:r>
              <a:rPr lang="en-US" altLang="zh-CN" dirty="0"/>
              <a:t> Communities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4 counties in Chiang Mai, Chiang Rai in northern Thailand 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28 toilets built</a:t>
            </a:r>
          </a:p>
          <a:p>
            <a:pPr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140 households co-built, co-sharing, co-management</a:t>
            </a:r>
          </a:p>
        </p:txBody>
      </p:sp>
      <p:pic>
        <p:nvPicPr>
          <p:cNvPr id="10" name="图片 36" descr="图片包含 户外, 建筑, 木, 房子&#10;&#10;描述已自动生成">
            <a:extLst>
              <a:ext uri="{FF2B5EF4-FFF2-40B4-BE49-F238E27FC236}">
                <a16:creationId xmlns:a16="http://schemas.microsoft.com/office/drawing/2014/main" id="{D0DB465F-081B-9148-BE1F-D576B2051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014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7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6422C-F983-9341-80D1-9FFD6FE4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en-US" altLang="zh-CN" sz="4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60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is</a:t>
            </a:r>
            <a:r>
              <a:rPr lang="zh-CN" alt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60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zh-CN" alt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15E3-D5A4-D242-B38F-51A3B1FD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between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文本, 白板&#10;&#10;描述已自动生成">
            <a:extLst>
              <a:ext uri="{FF2B5EF4-FFF2-40B4-BE49-F238E27FC236}">
                <a16:creationId xmlns:a16="http://schemas.microsoft.com/office/drawing/2014/main" id="{1ADDF9A2-E568-4F51-80BD-D0D9091CE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3" r="122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151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id="{2F87EE42-6B08-4641-ACF6-3B7E1DACB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7" r="18743" b="1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A099A96-880B-4ABD-A0C0-BD400FA6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9" y="5393977"/>
            <a:ext cx="7745896" cy="13551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Also, more patience and </a:t>
            </a:r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understanding 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en-US" altLang="zh-CN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needed from international communities</a:t>
            </a:r>
            <a:br>
              <a:rPr lang="en-US" altLang="zh-CN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altLang="zh-CN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图片 8" descr="桌子上有杯饮料&#10;&#10;中度可信度描述已自动生成">
            <a:extLst>
              <a:ext uri="{FF2B5EF4-FFF2-40B4-BE49-F238E27FC236}">
                <a16:creationId xmlns:a16="http://schemas.microsoft.com/office/drawing/2014/main" id="{0FCBF3CC-CDB2-46CA-A8FD-72C50D5A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6" r="22309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3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1D677-64E0-4BBD-9FEF-5CC5DB06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1281038"/>
            <a:ext cx="4989332" cy="3586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b="1" i="1" dirty="0"/>
              <a:t>Thank you very much! </a:t>
            </a:r>
            <a:br>
              <a:rPr lang="en-US" altLang="zh-CN" sz="3400" dirty="0"/>
            </a:br>
            <a:br>
              <a:rPr lang="en-US" altLang="zh-CN" sz="3400" dirty="0"/>
            </a:br>
            <a:r>
              <a:rPr lang="en-US" altLang="zh-CN" sz="3400" dirty="0"/>
              <a:t>And your questions and comments are welcomed!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图片 2" descr="图表, 旭日形&#10;&#10;描述已自动生成">
            <a:extLst>
              <a:ext uri="{FF2B5EF4-FFF2-40B4-BE49-F238E27FC236}">
                <a16:creationId xmlns:a16="http://schemas.microsoft.com/office/drawing/2014/main" id="{BB1C74FB-0C9D-41B5-8D4C-973E0A39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5" r="1425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660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8ABE-3B7C-3440-9AF4-D9B22003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zh-C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草地上的风景&#10;&#10;描述已自动生成">
            <a:extLst>
              <a:ext uri="{FF2B5EF4-FFF2-40B4-BE49-F238E27FC236}">
                <a16:creationId xmlns:a16="http://schemas.microsoft.com/office/drawing/2014/main" id="{1AE15F13-EF8F-4010-A145-0E1AE15C4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1D2E-4A03-7C45-81A3-EE5708A4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702975" cy="272746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promote ecological progress in conducting investment and trade, increase cooperation in conserving eco-environment, protecting biodiversity, and tackling climate change, and join hands to make the Silk Road an environment-friendly one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support localized operation and management of Chinese companies to boost the local economy, increase local employment, improve local livelihood, and take social responsibilities in protecting local biodiversity and eco-environment.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HK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HK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“Vision and Actions on Jointly Building Silk Road Economic Belt and 21st-Century Maritime Silk Road.”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jointly issued by the National Development and Reform Commission, Ministry of Foreign Affairs and the Ministry of Commerce of PRC,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529F2-62D3-EC46-98E2-44D37BD3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progress has been made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68556-466D-7947-B81F-33E858F7CB8E}"/>
              </a:ext>
            </a:extLst>
          </p:cNvPr>
          <p:cNvSpPr txBox="1"/>
          <p:nvPr/>
        </p:nvSpPr>
        <p:spPr>
          <a:xfrm>
            <a:off x="435428" y="1988457"/>
            <a:ext cx="4468887" cy="45044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Nairobi–Malaba Standard Gauge Railway </a:t>
            </a:r>
            <a:r>
              <a:rPr lang="en-US" altLang="zh-CN" b="1" dirty="0"/>
              <a:t>– China Railway Construction </a:t>
            </a:r>
            <a:endParaRPr lang="en-US" b="1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construction work was divided into several stages with land reclamation along the way</a:t>
            </a:r>
            <a:r>
              <a:rPr lang="en-US" altLang="zh-CN" dirty="0"/>
              <a:t> → </a:t>
            </a:r>
            <a:r>
              <a:rPr lang="en-US" dirty="0"/>
              <a:t>keep the original land and plants intact</a:t>
            </a:r>
            <a:r>
              <a:rPr lang="en-US" altLang="zh-CN" dirty="0"/>
              <a:t>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6.5km-long bridge traversing the park</a:t>
            </a:r>
            <a:r>
              <a:rPr lang="en-US" altLang="zh-CN" dirty="0"/>
              <a:t> with </a:t>
            </a:r>
            <a:r>
              <a:rPr lang="en-US" dirty="0"/>
              <a:t>the shortest pier being 7.5m and the tallest 41.5m</a:t>
            </a:r>
            <a:r>
              <a:rPr lang="en-US" altLang="zh-CN" dirty="0"/>
              <a:t> → </a:t>
            </a:r>
            <a:r>
              <a:rPr lang="en-US" dirty="0"/>
              <a:t>ensure free passage of wildlife, especially giraffes and other large animals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utilized machine-made sand made of local igneous rock to replace traditional “river sand</a:t>
            </a:r>
            <a:r>
              <a:rPr lang="en-US" altLang="zh-CN" dirty="0"/>
              <a:t>”  →  protect the local rivers </a:t>
            </a:r>
            <a:endParaRPr lang="en-US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AB8051E1-43DD-2E42-9AAB-42D69D5F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 r="-1" b="1464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283945F-5FA6-014A-88B6-0E063A320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7" b="468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3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54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48988-E2A0-9843-AA40-B831D7B4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progress has been made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Image">
            <a:extLst>
              <a:ext uri="{FF2B5EF4-FFF2-40B4-BE49-F238E27FC236}">
                <a16:creationId xmlns:a16="http://schemas.microsoft.com/office/drawing/2014/main" id="{B74EDFE8-6423-4943-BAA0-FA24662CE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9"/>
          <a:stretch/>
        </p:blipFill>
        <p:spPr bwMode="auto">
          <a:xfrm>
            <a:off x="327549" y="2454903"/>
            <a:ext cx="3442801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nese railway builders befriend Lao people">
            <a:extLst>
              <a:ext uri="{FF2B5EF4-FFF2-40B4-BE49-F238E27FC236}">
                <a16:creationId xmlns:a16="http://schemas.microsoft.com/office/drawing/2014/main" id="{E741D365-A812-794B-BC19-D0F765952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B3D55C4-0247-9D46-B0E2-05A205C4C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r="-3" b="9944"/>
          <a:stretch/>
        </p:blipFill>
        <p:spPr bwMode="auto">
          <a:xfrm>
            <a:off x="329183" y="4572000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F40F9A88-1177-9B40-80DB-121F0A9B4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r="-3" b="14368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7180A-EE6D-A14D-B170-8858E3811AB3}"/>
              </a:ext>
            </a:extLst>
          </p:cNvPr>
          <p:cNvSpPr txBox="1"/>
          <p:nvPr/>
        </p:nvSpPr>
        <p:spPr>
          <a:xfrm>
            <a:off x="7957973" y="763523"/>
            <a:ext cx="3511296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China-Laos Railway</a:t>
            </a:r>
            <a:r>
              <a:rPr lang="en-US" altLang="zh-CN" sz="2000" b="1" dirty="0">
                <a:solidFill>
                  <a:srgbClr val="FFFFFF"/>
                </a:solidFill>
              </a:rPr>
              <a:t> (</a:t>
            </a:r>
            <a:r>
              <a:rPr lang="en-US" altLang="zh-CN" sz="2000" b="1" dirty="0" err="1">
                <a:solidFill>
                  <a:srgbClr val="FFFFFF"/>
                </a:solidFill>
              </a:rPr>
              <a:t>Boten</a:t>
            </a:r>
            <a:r>
              <a:rPr lang="en-US" altLang="zh-CN" sz="2000" b="1" dirty="0">
                <a:solidFill>
                  <a:srgbClr val="FFFFFF"/>
                </a:solidFill>
              </a:rPr>
              <a:t>–Vientiane railway)-Power China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700" u="sng" dirty="0">
                <a:solidFill>
                  <a:srgbClr val="FFFFFF"/>
                </a:solidFill>
              </a:rPr>
              <a:t>A green railway </a:t>
            </a:r>
            <a:r>
              <a:rPr lang="en-US" altLang="zh-CN" sz="1700" dirty="0">
                <a:solidFill>
                  <a:srgbClr val="FFFFFF"/>
                </a:solidFill>
              </a:rPr>
              <a:t>- planted various kinds of vegetation such as winter jasmine and tea trees on roadbeds and tunnel slopes; each station has been designed with plenty of space for all kinds of flora to ensure harmony between the greening of a new building and the local scenery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700" u="sng" dirty="0">
                <a:solidFill>
                  <a:srgbClr val="FFFFFF"/>
                </a:solidFill>
              </a:rPr>
              <a:t>More than a construction project </a:t>
            </a:r>
            <a:r>
              <a:rPr lang="en-US" altLang="zh-CN" sz="1700" dirty="0">
                <a:solidFill>
                  <a:srgbClr val="FFFFFF"/>
                </a:solidFill>
              </a:rPr>
              <a:t>-  provide medical services to local people and train local medical workers; recruit volunteers to teach at local schools and donate school supplies; construction of drinking water project for residents 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3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4D94D20-0EF1-4E8B-A0E1-117A9E41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9BE37-7AE6-9C4C-9FCB-8DC0389C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altLang="zh-CN" sz="7400">
                <a:solidFill>
                  <a:srgbClr val="FFFFFF"/>
                </a:solidFill>
              </a:rPr>
              <a:t>But also some criticism…..</a:t>
            </a:r>
            <a:endParaRPr lang="en-US" sz="740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36328C1-468D-1A4E-A46A-8D447BB57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916" y="1979615"/>
            <a:ext cx="5525104" cy="100257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8B3681E-1C1D-4D0E-A1DE-AE2E3D03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3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B12F69-BEE9-374E-9DB2-BD2B8EC91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5" y="3317780"/>
            <a:ext cx="5525105" cy="14847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52E528-BED3-DD41-BA56-2E5C6DD16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26" y="5270383"/>
            <a:ext cx="5525094" cy="7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298A16E6-763D-489D-A6EA-9D33C9462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6" r="-1" b="17586"/>
          <a:stretch/>
        </p:blipFill>
        <p:spPr>
          <a:xfrm>
            <a:off x="2329558" y="643467"/>
            <a:ext cx="7532884" cy="5571065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A1B5-91BE-F643-B9F7-656812A8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contributing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disagreement</a:t>
            </a:r>
            <a:r>
              <a:rPr lang="zh-CN" altLang="en-US" sz="51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1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89D10A-A407-4318-86B6-2FF981604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8452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31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21D83-70AF-FC49-8099-07B290B4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72" y="629248"/>
            <a:ext cx="3058621" cy="1457002"/>
          </a:xfrm>
        </p:spPr>
        <p:txBody>
          <a:bodyPr anchor="b">
            <a:normAutofit/>
          </a:bodyPr>
          <a:lstStyle/>
          <a:p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Roles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of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NGO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in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the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Green</a:t>
            </a:r>
            <a:r>
              <a:rPr lang="zh-CN" altLang="en-US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zh-CN" sz="3100" dirty="0">
                <a:latin typeface="Times New Roman" panose="02020603050405020304" pitchFamily="18" charset="0"/>
                <a:ea typeface="RiWenMaoBi" panose="02000609000000000000" pitchFamily="49" charset="-128"/>
                <a:cs typeface="Times New Roman" panose="02020603050405020304" pitchFamily="18" charset="0"/>
              </a:rPr>
              <a:t>BRI</a:t>
            </a:r>
            <a:endParaRPr lang="en-US" sz="3100" dirty="0">
              <a:latin typeface="Times New Roman" panose="02020603050405020304" pitchFamily="18" charset="0"/>
              <a:ea typeface="RiWenMaoBi" panose="02000609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E2A8-7398-1F47-AF49-DAAD471E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76" y="2200829"/>
            <a:ext cx="3731798" cy="2782231"/>
          </a:xfrm>
        </p:spPr>
        <p:txBody>
          <a:bodyPr anchor="t">
            <a:normAutofit/>
          </a:bodyPr>
          <a:lstStyle/>
          <a:p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government,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communities, social organizations and residents</a:t>
            </a:r>
          </a:p>
          <a:p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capacity-building training for Chinese firms to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r>
              <a:rPr lang="en-HK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for responsible and green investment </a:t>
            </a:r>
          </a:p>
          <a:p>
            <a:endParaRPr lang="en-HK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K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89AAF-BE7E-5C48-B568-A80DEF23C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6" r="5149" b="2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3074" name="Picture 2" descr="Global Environmental Institute | 领英">
            <a:extLst>
              <a:ext uri="{FF2B5EF4-FFF2-40B4-BE49-F238E27FC236}">
                <a16:creationId xmlns:a16="http://schemas.microsoft.com/office/drawing/2014/main" id="{4A9DBC36-AC3D-824A-9B97-E00D61AD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 b="7195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AE582-D316-A845-937D-B7376547B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1" r="-2" b="20495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4532AB0-1BA6-4A89-A022-935BB77EAECF}"/>
              </a:ext>
            </a:extLst>
          </p:cNvPr>
          <p:cNvSpPr txBox="1"/>
          <p:nvPr/>
        </p:nvSpPr>
        <p:spPr>
          <a:xfrm>
            <a:off x="472021" y="4689304"/>
            <a:ext cx="3829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Environmental Institute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GEI),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Haihui’s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partner,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civil society organizations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Republic of Cameroon and the Republic of the Congo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56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D274E-F766-6148-A485-46FFDE0A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5400" b="1" dirty="0"/>
              <a:t>What more can be done - GEI</a:t>
            </a:r>
            <a:endParaRPr lang="en-US" sz="5400" b="1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8F490-7ECE-0840-8AB1-9AA073437988}"/>
              </a:ext>
            </a:extLst>
          </p:cNvPr>
          <p:cNvSpPr txBox="1"/>
          <p:nvPr/>
        </p:nvSpPr>
        <p:spPr>
          <a:xfrm>
            <a:off x="640080" y="2872899"/>
            <a:ext cx="4817291" cy="377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altLang="zh-CN" sz="1900" i="1" dirty="0"/>
              <a:t>GEI worked with </a:t>
            </a:r>
            <a:r>
              <a:rPr lang="en-US" altLang="zh-CN" sz="1900" b="1" i="1" dirty="0"/>
              <a:t>China Water Resources and Hydropower Construction Group </a:t>
            </a:r>
            <a:r>
              <a:rPr lang="en-US" altLang="zh-CN" sz="1900" i="1" dirty="0"/>
              <a:t>to develop programs promoting biogas technology in Laos for energy production and agriculture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en-US" altLang="zh-CN" sz="1900" i="1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00" dirty="0"/>
              <a:t>NGOs have extensive experience in implementing community and environmental management projects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00" dirty="0"/>
              <a:t>Promoting sustainable livelihoods in BRI countries with Chinese companies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900" dirty="0"/>
          </a:p>
        </p:txBody>
      </p:sp>
      <p:pic>
        <p:nvPicPr>
          <p:cNvPr id="4098" name="Picture 2" descr="图片包含 人, 户外, 女人, 人们&#10;&#10;描述已自动生成">
            <a:extLst>
              <a:ext uri="{FF2B5EF4-FFF2-40B4-BE49-F238E27FC236}">
                <a16:creationId xmlns:a16="http://schemas.microsoft.com/office/drawing/2014/main" id="{A45766C2-63D7-9D4E-9FDC-5190FE418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59E17E-5844-7547-8B80-77AC8E77266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790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DF0362-8483-D143-B3AA-963498E0FF15}"/>
              </a:ext>
            </a:extLst>
          </p:cNvPr>
          <p:cNvSpPr txBox="1">
            <a:spLocks/>
          </p:cNvSpPr>
          <p:nvPr/>
        </p:nvSpPr>
        <p:spPr>
          <a:xfrm>
            <a:off x="934156" y="1690688"/>
            <a:ext cx="3790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1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612</Words>
  <Application>Microsoft Office PowerPoint</Application>
  <PresentationFormat>宽屏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Office Theme</vt:lpstr>
      <vt:lpstr>PowerPoint 演示文稿</vt:lpstr>
      <vt:lpstr>The Green BRI</vt:lpstr>
      <vt:lpstr>Some progress has been made</vt:lpstr>
      <vt:lpstr>Some progress has been made</vt:lpstr>
      <vt:lpstr>But also some criticism…..</vt:lpstr>
      <vt:lpstr>PowerPoint 演示文稿</vt:lpstr>
      <vt:lpstr>Possible factors contributing to the disagreement  </vt:lpstr>
      <vt:lpstr>Roles of NGO in the Green BRI</vt:lpstr>
      <vt:lpstr>What more can be done - GEI</vt:lpstr>
      <vt:lpstr>What more can be done-Haihui</vt:lpstr>
      <vt:lpstr>Chinese NGOs are “going global” </vt:lpstr>
      <vt:lpstr>More partnership is needed </vt:lpstr>
      <vt:lpstr>Also, more patience and understanding are needed from international communities </vt:lpstr>
      <vt:lpstr>Thank you very much!   And your questions and comments are welcomed!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alicia</dc:creator>
  <cp:lastModifiedBy>Administrator</cp:lastModifiedBy>
  <cp:revision>24</cp:revision>
  <dcterms:created xsi:type="dcterms:W3CDTF">2022-01-14T03:00:51Z</dcterms:created>
  <dcterms:modified xsi:type="dcterms:W3CDTF">2022-01-25T03:29:27Z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1131805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</Properties>
</file>