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65" r:id="rId3"/>
    <p:sldId id="268" r:id="rId4"/>
    <p:sldId id="267"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Yiting Wang" initials="YW [2]" lastIdx="1" clrIdx="0">
    <p:extLst>
      <p:ext uri="{19B8F6BF-5375-455C-9EA6-DF929625EA0E}">
        <p15:presenceInfo xmlns:p15="http://schemas.microsoft.com/office/powerpoint/2012/main" userId="S::wang@sunriseproject.org.au::1cd6dd5f-32fc-4096-be8e-f912b8de6f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3E4C"/>
    <a:srgbClr val="DCAEB6"/>
    <a:srgbClr val="433244"/>
    <a:srgbClr val="EEEA92"/>
    <a:srgbClr val="F8F6D4"/>
    <a:srgbClr val="DED6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040ABD-E7E3-410B-B3A9-72477224E639}" v="226" dt="2019-08-04T12:01:14.4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06" autoAdjust="0"/>
    <p:restoredTop sz="93508" autoAdjust="0"/>
  </p:normalViewPr>
  <p:slideViewPr>
    <p:cSldViewPr>
      <p:cViewPr varScale="1">
        <p:scale>
          <a:sx n="143" d="100"/>
          <a:sy n="143" d="100"/>
        </p:scale>
        <p:origin x="2310"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6BAE2D-1B87-4BC6-B0C8-AA747CE93C1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2C8E5C73-43DC-4C68-A879-ED8420CCFCA1}">
      <dgm:prSet phldrT="[文本]" custT="1"/>
      <dgm:spPr/>
      <dgm:t>
        <a:bodyPr/>
        <a:lstStyle/>
        <a:p>
          <a:r>
            <a:rPr lang="en-US" altLang="zh-CN" sz="1600" dirty="0" smtClean="0"/>
            <a:t>Policy Advocacy</a:t>
          </a:r>
          <a:endParaRPr lang="en-US" sz="1600" dirty="0"/>
        </a:p>
      </dgm:t>
    </dgm:pt>
    <dgm:pt modelId="{A40E8A00-C6DC-4D33-82BF-D1EB83D51606}" type="parTrans" cxnId="{FDD31312-EA0A-403A-9F2C-84DFC380CDD9}">
      <dgm:prSet/>
      <dgm:spPr/>
      <dgm:t>
        <a:bodyPr/>
        <a:lstStyle/>
        <a:p>
          <a:endParaRPr lang="en-US"/>
        </a:p>
      </dgm:t>
    </dgm:pt>
    <dgm:pt modelId="{089EA46A-B9F7-4A70-A994-3F6A9CF83915}" type="sibTrans" cxnId="{FDD31312-EA0A-403A-9F2C-84DFC380CDD9}">
      <dgm:prSet/>
      <dgm:spPr/>
      <dgm:t>
        <a:bodyPr/>
        <a:lstStyle/>
        <a:p>
          <a:endParaRPr lang="en-US"/>
        </a:p>
      </dgm:t>
    </dgm:pt>
    <dgm:pt modelId="{5880378B-2516-4008-9005-83E92D9F4040}">
      <dgm:prSet phldrT="[文本]" custT="1"/>
      <dgm:spPr/>
      <dgm:t>
        <a:bodyPr/>
        <a:lstStyle/>
        <a:p>
          <a:r>
            <a:rPr lang="en-US" altLang="zh-CN" sz="1400" dirty="0" smtClean="0"/>
            <a:t>SOEs HQ: </a:t>
          </a:r>
          <a:r>
            <a:rPr lang="en-US" sz="1400" dirty="0" smtClean="0"/>
            <a:t>Propel SOEs to Shift Business Strategy (industrial investor, EPC, equipment)</a:t>
          </a:r>
          <a:endParaRPr lang="en-US" sz="1400" dirty="0"/>
        </a:p>
      </dgm:t>
    </dgm:pt>
    <dgm:pt modelId="{C6EDA158-1671-4E76-A1DE-89F9D263EB1D}" type="parTrans" cxnId="{A0C99890-755F-4601-A42D-A5C57B41D54E}">
      <dgm:prSet/>
      <dgm:spPr/>
      <dgm:t>
        <a:bodyPr/>
        <a:lstStyle/>
        <a:p>
          <a:endParaRPr lang="en-US"/>
        </a:p>
      </dgm:t>
    </dgm:pt>
    <dgm:pt modelId="{0025BF7C-3DDE-4C64-85E9-512E4952133F}" type="sibTrans" cxnId="{A0C99890-755F-4601-A42D-A5C57B41D54E}">
      <dgm:prSet/>
      <dgm:spPr/>
      <dgm:t>
        <a:bodyPr/>
        <a:lstStyle/>
        <a:p>
          <a:endParaRPr lang="en-US"/>
        </a:p>
      </dgm:t>
    </dgm:pt>
    <dgm:pt modelId="{82BAC614-70CD-4ACA-BEA9-517560BFACB1}">
      <dgm:prSet phldrT="[文本]" custT="1"/>
      <dgm:spPr/>
      <dgm:t>
        <a:bodyPr/>
        <a:lstStyle/>
        <a:p>
          <a:r>
            <a:rPr lang="en-US" altLang="en-US" sz="1400" dirty="0" smtClean="0"/>
            <a:t>CBIRC/Banks: </a:t>
          </a:r>
          <a:r>
            <a:rPr lang="en-US" sz="1400" dirty="0" smtClean="0"/>
            <a:t>Strengthen Financial Regulator’s Oversight, Frameworks and Tools</a:t>
          </a:r>
          <a:endParaRPr lang="en-US" sz="1400" dirty="0"/>
        </a:p>
      </dgm:t>
    </dgm:pt>
    <dgm:pt modelId="{60BB0F51-6B6B-437C-A36C-4BD362752BC7}" type="parTrans" cxnId="{BC73B965-5015-4558-A155-BBF56FB8BD7C}">
      <dgm:prSet/>
      <dgm:spPr/>
      <dgm:t>
        <a:bodyPr/>
        <a:lstStyle/>
        <a:p>
          <a:endParaRPr lang="en-US"/>
        </a:p>
      </dgm:t>
    </dgm:pt>
    <dgm:pt modelId="{03724FB7-24A9-4D29-A79C-1B09C2962CED}" type="sibTrans" cxnId="{BC73B965-5015-4558-A155-BBF56FB8BD7C}">
      <dgm:prSet/>
      <dgm:spPr/>
      <dgm:t>
        <a:bodyPr/>
        <a:lstStyle/>
        <a:p>
          <a:endParaRPr lang="en-US"/>
        </a:p>
      </dgm:t>
    </dgm:pt>
    <dgm:pt modelId="{C1B56DCE-1D71-45BD-8449-2FFE8E6AA8B9}">
      <dgm:prSet phldrT="[文本]" custT="1"/>
      <dgm:spPr/>
      <dgm:t>
        <a:bodyPr/>
        <a:lstStyle/>
        <a:p>
          <a:r>
            <a:rPr lang="en-US" altLang="zh-CN" sz="1600" dirty="0" smtClean="0"/>
            <a:t>Bridging</a:t>
          </a:r>
          <a:endParaRPr lang="en-US" sz="1600" dirty="0"/>
        </a:p>
      </dgm:t>
    </dgm:pt>
    <dgm:pt modelId="{CC7EEE03-BA15-4334-AA75-67C98E12D9C1}" type="parTrans" cxnId="{CEF2DD8D-0005-496A-9DC1-AC7B56C2B02D}">
      <dgm:prSet/>
      <dgm:spPr/>
      <dgm:t>
        <a:bodyPr/>
        <a:lstStyle/>
        <a:p>
          <a:endParaRPr lang="en-US"/>
        </a:p>
      </dgm:t>
    </dgm:pt>
    <dgm:pt modelId="{EAE8FABC-DFFA-490A-B9FF-602F8F5CC5F8}" type="sibTrans" cxnId="{CEF2DD8D-0005-496A-9DC1-AC7B56C2B02D}">
      <dgm:prSet/>
      <dgm:spPr/>
      <dgm:t>
        <a:bodyPr/>
        <a:lstStyle/>
        <a:p>
          <a:endParaRPr lang="en-US"/>
        </a:p>
      </dgm:t>
    </dgm:pt>
    <dgm:pt modelId="{A5C2FB7C-B075-4721-9DD4-582DD8837495}">
      <dgm:prSet phldrT="[文本]" custT="1"/>
      <dgm:spPr/>
      <dgm:t>
        <a:bodyPr/>
        <a:lstStyle/>
        <a:p>
          <a:r>
            <a:rPr lang="en-US" sz="1400" dirty="0" smtClean="0"/>
            <a:t>Transmitting perceptions of project</a:t>
          </a:r>
          <a:r>
            <a:rPr lang="en-US" altLang="zh-CN" sz="1400" dirty="0" smtClean="0"/>
            <a:t>/</a:t>
          </a:r>
          <a:r>
            <a:rPr lang="en-US" sz="1400" dirty="0" smtClean="0"/>
            <a:t>sector</a:t>
          </a:r>
          <a:r>
            <a:rPr lang="en-US" altLang="zh-CN" sz="1400" dirty="0" smtClean="0"/>
            <a:t>/country</a:t>
          </a:r>
          <a:r>
            <a:rPr lang="en-US" sz="1400" dirty="0" smtClean="0"/>
            <a:t> risks (financial, environmental, social, and governance)</a:t>
          </a:r>
          <a:endParaRPr lang="en-US" sz="1400" dirty="0"/>
        </a:p>
      </dgm:t>
    </dgm:pt>
    <dgm:pt modelId="{B6FB7015-98F5-4769-84DF-7AB648FB07B4}" type="parTrans" cxnId="{5C87AE89-7815-4317-A9E5-520B0762DDDF}">
      <dgm:prSet/>
      <dgm:spPr/>
      <dgm:t>
        <a:bodyPr/>
        <a:lstStyle/>
        <a:p>
          <a:endParaRPr lang="en-US"/>
        </a:p>
      </dgm:t>
    </dgm:pt>
    <dgm:pt modelId="{930BA3E9-AEAD-4C1E-AA2B-FCCCBB4ABF11}" type="sibTrans" cxnId="{5C87AE89-7815-4317-A9E5-520B0762DDDF}">
      <dgm:prSet/>
      <dgm:spPr/>
      <dgm:t>
        <a:bodyPr/>
        <a:lstStyle/>
        <a:p>
          <a:endParaRPr lang="en-US"/>
        </a:p>
      </dgm:t>
    </dgm:pt>
    <dgm:pt modelId="{93EFF674-F0D5-49E0-8F2E-7A1B4BF3F9A3}">
      <dgm:prSet phldrT="[文本]" custT="1"/>
      <dgm:spPr/>
      <dgm:t>
        <a:bodyPr/>
        <a:lstStyle/>
        <a:p>
          <a:r>
            <a:rPr lang="en-US" altLang="zh-CN" sz="1600" dirty="0" smtClean="0"/>
            <a:t>Corporate/Project Monitoring</a:t>
          </a:r>
          <a:endParaRPr lang="en-US" sz="1600" dirty="0"/>
        </a:p>
      </dgm:t>
    </dgm:pt>
    <dgm:pt modelId="{5FDA2522-A4CB-4315-813E-4D72B325D734}" type="parTrans" cxnId="{861A81E2-31C6-42E1-B538-EC5BC46DE054}">
      <dgm:prSet/>
      <dgm:spPr/>
      <dgm:t>
        <a:bodyPr/>
        <a:lstStyle/>
        <a:p>
          <a:endParaRPr lang="en-US"/>
        </a:p>
      </dgm:t>
    </dgm:pt>
    <dgm:pt modelId="{F15E0418-C187-4F72-B20F-4BC49C40100E}" type="sibTrans" cxnId="{861A81E2-31C6-42E1-B538-EC5BC46DE054}">
      <dgm:prSet/>
      <dgm:spPr/>
      <dgm:t>
        <a:bodyPr/>
        <a:lstStyle/>
        <a:p>
          <a:endParaRPr lang="en-US"/>
        </a:p>
      </dgm:t>
    </dgm:pt>
    <dgm:pt modelId="{0D544AB9-498A-4245-B73B-ECFAC28D3428}">
      <dgm:prSet phldrT="[文本]" custT="1"/>
      <dgm:spPr/>
      <dgm:t>
        <a:bodyPr/>
        <a:lstStyle/>
        <a:p>
          <a:r>
            <a:rPr lang="en-US" sz="1400" dirty="0" smtClean="0"/>
            <a:t>Challenge corporate actors’ credibility and social license to operate</a:t>
          </a:r>
          <a:endParaRPr lang="en-US" sz="1400" dirty="0"/>
        </a:p>
      </dgm:t>
    </dgm:pt>
    <dgm:pt modelId="{0994FF3A-C713-4060-BFAE-CC0F668B0F2E}" type="parTrans" cxnId="{BC4A1A0E-8B17-4280-975C-AD0237DFBE2A}">
      <dgm:prSet/>
      <dgm:spPr/>
      <dgm:t>
        <a:bodyPr/>
        <a:lstStyle/>
        <a:p>
          <a:endParaRPr lang="en-US"/>
        </a:p>
      </dgm:t>
    </dgm:pt>
    <dgm:pt modelId="{D356A175-7FC5-4F4B-9AFA-5708D895D913}" type="sibTrans" cxnId="{BC4A1A0E-8B17-4280-975C-AD0237DFBE2A}">
      <dgm:prSet/>
      <dgm:spPr/>
      <dgm:t>
        <a:bodyPr/>
        <a:lstStyle/>
        <a:p>
          <a:endParaRPr lang="en-US"/>
        </a:p>
      </dgm:t>
    </dgm:pt>
    <dgm:pt modelId="{B8661307-24DA-44EB-8956-093062E8A0AB}">
      <dgm:prSet phldrT="[文本]" custT="1"/>
      <dgm:spPr/>
      <dgm:t>
        <a:bodyPr/>
        <a:lstStyle/>
        <a:p>
          <a:r>
            <a:rPr lang="en-US" altLang="zh-CN" sz="1600" dirty="0" smtClean="0"/>
            <a:t>International Leverage</a:t>
          </a:r>
          <a:endParaRPr lang="en-US" sz="1600" dirty="0"/>
        </a:p>
      </dgm:t>
    </dgm:pt>
    <dgm:pt modelId="{A55BD3CD-421B-4CC5-A639-F8DD0215C52F}" type="parTrans" cxnId="{760CD618-F327-489E-B7EA-A43969309A15}">
      <dgm:prSet/>
      <dgm:spPr/>
      <dgm:t>
        <a:bodyPr/>
        <a:lstStyle/>
        <a:p>
          <a:endParaRPr lang="en-US"/>
        </a:p>
      </dgm:t>
    </dgm:pt>
    <dgm:pt modelId="{775624C6-F3D1-4DDF-9B3B-D1B689520099}" type="sibTrans" cxnId="{760CD618-F327-489E-B7EA-A43969309A15}">
      <dgm:prSet/>
      <dgm:spPr/>
      <dgm:t>
        <a:bodyPr/>
        <a:lstStyle/>
        <a:p>
          <a:endParaRPr lang="en-US"/>
        </a:p>
      </dgm:t>
    </dgm:pt>
    <dgm:pt modelId="{A1736071-EF5A-48AA-9332-E4C52E7DE4D1}">
      <dgm:prSet phldrT="[文本]" custT="1"/>
      <dgm:spPr/>
      <dgm:t>
        <a:bodyPr/>
        <a:lstStyle/>
        <a:p>
          <a:r>
            <a:rPr lang="en-US" sz="1400" dirty="0" smtClean="0"/>
            <a:t>Leveraging Corporate Access to Global Capital </a:t>
          </a:r>
          <a:endParaRPr lang="en-US" sz="1400" dirty="0"/>
        </a:p>
      </dgm:t>
    </dgm:pt>
    <dgm:pt modelId="{9EF5DC0A-C67B-4EAC-B4D6-960AED2E1736}" type="parTrans" cxnId="{2922D221-CF23-407E-950A-29D4D0084195}">
      <dgm:prSet/>
      <dgm:spPr/>
      <dgm:t>
        <a:bodyPr/>
        <a:lstStyle/>
        <a:p>
          <a:endParaRPr lang="en-US"/>
        </a:p>
      </dgm:t>
    </dgm:pt>
    <dgm:pt modelId="{69961161-80E7-4E7E-AA45-ABA73B6D0541}" type="sibTrans" cxnId="{2922D221-CF23-407E-950A-29D4D0084195}">
      <dgm:prSet/>
      <dgm:spPr/>
      <dgm:t>
        <a:bodyPr/>
        <a:lstStyle/>
        <a:p>
          <a:endParaRPr lang="en-US"/>
        </a:p>
      </dgm:t>
    </dgm:pt>
    <dgm:pt modelId="{582CA126-C618-43BB-8AA6-DFFB389B5A53}">
      <dgm:prSet phldrT="[文本]" custT="1"/>
      <dgm:spPr/>
      <dgm:t>
        <a:bodyPr/>
        <a:lstStyle/>
        <a:p>
          <a:r>
            <a:rPr lang="en-US" altLang="zh-CN" sz="1400" dirty="0" smtClean="0"/>
            <a:t>Green investment d</a:t>
          </a:r>
          <a:r>
            <a:rPr lang="en-US" sz="1400" dirty="0" smtClean="0"/>
            <a:t>iplomacy</a:t>
          </a:r>
          <a:endParaRPr lang="en-US" sz="1400" dirty="0"/>
        </a:p>
      </dgm:t>
    </dgm:pt>
    <dgm:pt modelId="{73BDF20B-B47E-4D58-80A8-E5EE4882BCFC}" type="parTrans" cxnId="{585C35A0-C926-4B54-B61C-3EF4F4A12B57}">
      <dgm:prSet/>
      <dgm:spPr/>
      <dgm:t>
        <a:bodyPr/>
        <a:lstStyle/>
        <a:p>
          <a:endParaRPr lang="en-US"/>
        </a:p>
      </dgm:t>
    </dgm:pt>
    <dgm:pt modelId="{5EC96486-290E-47A5-8C09-8CA16184A9F1}" type="sibTrans" cxnId="{585C35A0-C926-4B54-B61C-3EF4F4A12B57}">
      <dgm:prSet/>
      <dgm:spPr/>
      <dgm:t>
        <a:bodyPr/>
        <a:lstStyle/>
        <a:p>
          <a:endParaRPr lang="en-US"/>
        </a:p>
      </dgm:t>
    </dgm:pt>
    <dgm:pt modelId="{89EB104E-27D7-494E-B7AD-579462F3F08E}">
      <dgm:prSet phldrT="[文本]" custT="1"/>
      <dgm:spPr/>
      <dgm:t>
        <a:bodyPr/>
        <a:lstStyle/>
        <a:p>
          <a:r>
            <a:rPr lang="en-US" sz="1400" dirty="0" smtClean="0"/>
            <a:t>NDRC/SASAC: Advocate for Industrial Policy Transition</a:t>
          </a:r>
          <a:endParaRPr lang="en-US" altLang="en-US" sz="1400" dirty="0"/>
        </a:p>
      </dgm:t>
    </dgm:pt>
    <dgm:pt modelId="{D111652D-C6E8-4FDC-B30C-843B35E54750}" type="parTrans" cxnId="{0C22114E-DF47-4A52-A0DB-19BC78E35DB8}">
      <dgm:prSet/>
      <dgm:spPr/>
      <dgm:t>
        <a:bodyPr/>
        <a:lstStyle/>
        <a:p>
          <a:endParaRPr lang="en-US"/>
        </a:p>
      </dgm:t>
    </dgm:pt>
    <dgm:pt modelId="{E03DC682-7120-4FBD-9DF0-AFC5F9287B53}" type="sibTrans" cxnId="{0C22114E-DF47-4A52-A0DB-19BC78E35DB8}">
      <dgm:prSet/>
      <dgm:spPr/>
      <dgm:t>
        <a:bodyPr/>
        <a:lstStyle/>
        <a:p>
          <a:endParaRPr lang="en-US"/>
        </a:p>
      </dgm:t>
    </dgm:pt>
    <dgm:pt modelId="{0ACCA6E5-3A02-4302-824F-0346C6F934A5}">
      <dgm:prSet custT="1"/>
      <dgm:spPr/>
      <dgm:t>
        <a:bodyPr/>
        <a:lstStyle/>
        <a:p>
          <a:r>
            <a:rPr lang="en-US" altLang="zh-CN" sz="1400" dirty="0" smtClean="0"/>
            <a:t>MEE: </a:t>
          </a:r>
          <a:r>
            <a:rPr lang="en-US" sz="1400" dirty="0" smtClean="0"/>
            <a:t>Empower Risk Managers and Place more Checks-and-balances</a:t>
          </a:r>
        </a:p>
      </dgm:t>
    </dgm:pt>
    <dgm:pt modelId="{86214209-4EDD-414D-8175-C8BE607CDCAF}" type="parTrans" cxnId="{72FD5022-BF67-49DB-B615-C968987CC038}">
      <dgm:prSet/>
      <dgm:spPr/>
      <dgm:t>
        <a:bodyPr/>
        <a:lstStyle/>
        <a:p>
          <a:endParaRPr lang="en-US"/>
        </a:p>
      </dgm:t>
    </dgm:pt>
    <dgm:pt modelId="{541CEC0C-5566-4733-9075-5D48282CD38A}" type="sibTrans" cxnId="{72FD5022-BF67-49DB-B615-C968987CC038}">
      <dgm:prSet/>
      <dgm:spPr/>
      <dgm:t>
        <a:bodyPr/>
        <a:lstStyle/>
        <a:p>
          <a:endParaRPr lang="en-US"/>
        </a:p>
      </dgm:t>
    </dgm:pt>
    <dgm:pt modelId="{13C76FE8-12C9-4110-807C-059ED8E47283}">
      <dgm:prSet phldrT="[文本]" custT="1"/>
      <dgm:spPr/>
      <dgm:t>
        <a:bodyPr/>
        <a:lstStyle/>
        <a:p>
          <a:r>
            <a:rPr lang="en-US" sz="1400" dirty="0" smtClean="0"/>
            <a:t>Facilitating learning of green investment policy frameworks</a:t>
          </a:r>
          <a:endParaRPr lang="en-US" sz="1400" dirty="0"/>
        </a:p>
      </dgm:t>
    </dgm:pt>
    <dgm:pt modelId="{B832A600-CE6B-4A66-BF0F-F25068334E6C}" type="parTrans" cxnId="{3E5CC5FD-E3BA-475B-A195-8FB620FC8784}">
      <dgm:prSet/>
      <dgm:spPr/>
      <dgm:t>
        <a:bodyPr/>
        <a:lstStyle/>
        <a:p>
          <a:endParaRPr lang="en-US"/>
        </a:p>
      </dgm:t>
    </dgm:pt>
    <dgm:pt modelId="{A0EFB21C-98EB-42BE-8C38-8931A5B7AE4F}" type="sibTrans" cxnId="{3E5CC5FD-E3BA-475B-A195-8FB620FC8784}">
      <dgm:prSet/>
      <dgm:spPr/>
      <dgm:t>
        <a:bodyPr/>
        <a:lstStyle/>
        <a:p>
          <a:endParaRPr lang="en-US"/>
        </a:p>
      </dgm:t>
    </dgm:pt>
    <dgm:pt modelId="{153374C9-ABCC-43DC-A3FA-C2A71CB885F2}">
      <dgm:prSet phldrT="[文本]" custT="1"/>
      <dgm:spPr/>
      <dgm:t>
        <a:bodyPr/>
        <a:lstStyle/>
        <a:p>
          <a:r>
            <a:rPr lang="en-US" sz="1400" dirty="0" smtClean="0"/>
            <a:t>Info. and knowledge sharing among organizations from China and host countries</a:t>
          </a:r>
          <a:endParaRPr lang="en-US" sz="1400" dirty="0"/>
        </a:p>
      </dgm:t>
    </dgm:pt>
    <dgm:pt modelId="{615D6426-9DAC-4F2D-A6F8-5598CC3F1B91}" type="parTrans" cxnId="{71F48DA1-AADD-43B8-805D-F40DED35B91F}">
      <dgm:prSet/>
      <dgm:spPr/>
      <dgm:t>
        <a:bodyPr/>
        <a:lstStyle/>
        <a:p>
          <a:endParaRPr lang="en-US"/>
        </a:p>
      </dgm:t>
    </dgm:pt>
    <dgm:pt modelId="{DA79735A-C0B7-485B-9538-2ABAA9DB816F}" type="sibTrans" cxnId="{71F48DA1-AADD-43B8-805D-F40DED35B91F}">
      <dgm:prSet/>
      <dgm:spPr/>
      <dgm:t>
        <a:bodyPr/>
        <a:lstStyle/>
        <a:p>
          <a:endParaRPr lang="en-US"/>
        </a:p>
      </dgm:t>
    </dgm:pt>
    <dgm:pt modelId="{CE77B4A2-ED88-4EA2-A4A8-455B106ACDAA}">
      <dgm:prSet phldrT="[文本]" custT="1"/>
      <dgm:spPr/>
      <dgm:t>
        <a:bodyPr/>
        <a:lstStyle/>
        <a:p>
          <a:r>
            <a:rPr lang="en-US" sz="1400" dirty="0" smtClean="0"/>
            <a:t>Stakeholder dialogue (impacted community, local NGO, Chinese investor and contractor)</a:t>
          </a:r>
          <a:endParaRPr lang="en-US" sz="1400" dirty="0"/>
        </a:p>
      </dgm:t>
    </dgm:pt>
    <dgm:pt modelId="{2568B460-1A76-4126-9916-46B8B7573A56}" type="parTrans" cxnId="{623FA9D7-5A65-4D72-83FE-2A18F7ADD00C}">
      <dgm:prSet/>
      <dgm:spPr/>
      <dgm:t>
        <a:bodyPr/>
        <a:lstStyle/>
        <a:p>
          <a:endParaRPr lang="en-US"/>
        </a:p>
      </dgm:t>
    </dgm:pt>
    <dgm:pt modelId="{4E0164E7-FDC0-4438-B221-9F0127A0DF46}" type="sibTrans" cxnId="{623FA9D7-5A65-4D72-83FE-2A18F7ADD00C}">
      <dgm:prSet/>
      <dgm:spPr/>
      <dgm:t>
        <a:bodyPr/>
        <a:lstStyle/>
        <a:p>
          <a:endParaRPr lang="en-US"/>
        </a:p>
      </dgm:t>
    </dgm:pt>
    <dgm:pt modelId="{2FFD05EB-0ABB-400A-B6D2-74EAF181C9C1}">
      <dgm:prSet phldrT="[文本]" custT="1"/>
      <dgm:spPr/>
      <dgm:t>
        <a:bodyPr/>
        <a:lstStyle/>
        <a:p>
          <a:r>
            <a:rPr lang="en-US" altLang="zh-CN" sz="1400" dirty="0" smtClean="0"/>
            <a:t>Alert to avoid/reduce</a:t>
          </a:r>
          <a:r>
            <a:rPr lang="en-US" sz="1400" dirty="0" smtClean="0"/>
            <a:t> Project-level Risks</a:t>
          </a:r>
          <a:endParaRPr lang="en-US" sz="1400" dirty="0"/>
        </a:p>
      </dgm:t>
    </dgm:pt>
    <dgm:pt modelId="{9C16666B-A7B7-4019-BFCE-872DC6E382AA}" type="parTrans" cxnId="{6BE39998-6AEB-490A-8874-B67F13B90BCA}">
      <dgm:prSet/>
      <dgm:spPr/>
      <dgm:t>
        <a:bodyPr/>
        <a:lstStyle/>
        <a:p>
          <a:endParaRPr lang="en-US"/>
        </a:p>
      </dgm:t>
    </dgm:pt>
    <dgm:pt modelId="{6A8615F8-146D-4BDE-B7CB-882B03DA1398}" type="sibTrans" cxnId="{6BE39998-6AEB-490A-8874-B67F13B90BCA}">
      <dgm:prSet/>
      <dgm:spPr/>
      <dgm:t>
        <a:bodyPr/>
        <a:lstStyle/>
        <a:p>
          <a:endParaRPr lang="en-US"/>
        </a:p>
      </dgm:t>
    </dgm:pt>
    <dgm:pt modelId="{28566DE0-2642-46D2-99E8-A0683B35C652}">
      <dgm:prSet custT="1"/>
      <dgm:spPr/>
      <dgm:t>
        <a:bodyPr/>
        <a:lstStyle/>
        <a:p>
          <a:r>
            <a:rPr lang="en-US" sz="1400" dirty="0" smtClean="0"/>
            <a:t>Alternative demand and shift business investment strategies</a:t>
          </a:r>
          <a:endParaRPr lang="en-US" sz="1400" dirty="0"/>
        </a:p>
      </dgm:t>
    </dgm:pt>
    <dgm:pt modelId="{96384E98-CB6A-4C91-AF36-37EB9E1C099E}" type="parTrans" cxnId="{7FD31CD0-9050-402C-97CE-C09B6053D5B6}">
      <dgm:prSet/>
      <dgm:spPr/>
      <dgm:t>
        <a:bodyPr/>
        <a:lstStyle/>
        <a:p>
          <a:endParaRPr lang="en-US"/>
        </a:p>
      </dgm:t>
    </dgm:pt>
    <dgm:pt modelId="{7566AAE6-7FF1-44EF-B047-C1BEBEE8040E}" type="sibTrans" cxnId="{7FD31CD0-9050-402C-97CE-C09B6053D5B6}">
      <dgm:prSet/>
      <dgm:spPr/>
      <dgm:t>
        <a:bodyPr/>
        <a:lstStyle/>
        <a:p>
          <a:endParaRPr lang="en-US"/>
        </a:p>
      </dgm:t>
    </dgm:pt>
    <dgm:pt modelId="{EEA27099-F8B0-466B-9238-C6477F811676}">
      <dgm:prSet phldrT="[文本]" custT="1"/>
      <dgm:spPr/>
      <dgm:t>
        <a:bodyPr/>
        <a:lstStyle/>
        <a:p>
          <a:r>
            <a:rPr lang="en-US" sz="1400" dirty="0" smtClean="0"/>
            <a:t>Expanding International Norms (OECD, Central Banks/NGFS) and Upholding Green BRI commitments (Green Investment Principles)</a:t>
          </a:r>
          <a:endParaRPr lang="en-US" sz="1400" dirty="0"/>
        </a:p>
      </dgm:t>
    </dgm:pt>
    <dgm:pt modelId="{696F5FB2-7E92-4C52-A221-4348F0535DD8}" type="parTrans" cxnId="{25124341-59F1-495E-97CA-561652CC4212}">
      <dgm:prSet/>
      <dgm:spPr/>
      <dgm:t>
        <a:bodyPr/>
        <a:lstStyle/>
        <a:p>
          <a:endParaRPr lang="en-US"/>
        </a:p>
      </dgm:t>
    </dgm:pt>
    <dgm:pt modelId="{7F5B914A-C245-4B89-82AD-6EF24A91669F}" type="sibTrans" cxnId="{25124341-59F1-495E-97CA-561652CC4212}">
      <dgm:prSet/>
      <dgm:spPr/>
      <dgm:t>
        <a:bodyPr/>
        <a:lstStyle/>
        <a:p>
          <a:endParaRPr lang="en-US"/>
        </a:p>
      </dgm:t>
    </dgm:pt>
    <dgm:pt modelId="{1410F3B2-6580-4448-9F4D-07F9F2186146}" type="pres">
      <dgm:prSet presAssocID="{C86BAE2D-1B87-4BC6-B0C8-AA747CE93C19}" presName="Name0" presStyleCnt="0">
        <dgm:presLayoutVars>
          <dgm:dir/>
          <dgm:animLvl val="lvl"/>
          <dgm:resizeHandles val="exact"/>
        </dgm:presLayoutVars>
      </dgm:prSet>
      <dgm:spPr/>
      <dgm:t>
        <a:bodyPr/>
        <a:lstStyle/>
        <a:p>
          <a:endParaRPr lang="en-US"/>
        </a:p>
      </dgm:t>
    </dgm:pt>
    <dgm:pt modelId="{DD2ECB9E-A2E0-4376-B0B9-4284E786014A}" type="pres">
      <dgm:prSet presAssocID="{2C8E5C73-43DC-4C68-A879-ED8420CCFCA1}" presName="linNode" presStyleCnt="0"/>
      <dgm:spPr/>
    </dgm:pt>
    <dgm:pt modelId="{1056BA28-7508-4EC3-9BB3-EDE02E3F236B}" type="pres">
      <dgm:prSet presAssocID="{2C8E5C73-43DC-4C68-A879-ED8420CCFCA1}" presName="parentText" presStyleLbl="node1" presStyleIdx="0" presStyleCnt="4" custScaleX="49137">
        <dgm:presLayoutVars>
          <dgm:chMax val="1"/>
          <dgm:bulletEnabled val="1"/>
        </dgm:presLayoutVars>
      </dgm:prSet>
      <dgm:spPr/>
      <dgm:t>
        <a:bodyPr/>
        <a:lstStyle/>
        <a:p>
          <a:endParaRPr lang="en-US"/>
        </a:p>
      </dgm:t>
    </dgm:pt>
    <dgm:pt modelId="{003B1FF8-185D-4D06-97A2-34216A078364}" type="pres">
      <dgm:prSet presAssocID="{2C8E5C73-43DC-4C68-A879-ED8420CCFCA1}" presName="descendantText" presStyleLbl="alignAccFollowNode1" presStyleIdx="0" presStyleCnt="4" custScaleX="140582">
        <dgm:presLayoutVars>
          <dgm:bulletEnabled val="1"/>
        </dgm:presLayoutVars>
      </dgm:prSet>
      <dgm:spPr/>
      <dgm:t>
        <a:bodyPr/>
        <a:lstStyle/>
        <a:p>
          <a:endParaRPr lang="en-US"/>
        </a:p>
      </dgm:t>
    </dgm:pt>
    <dgm:pt modelId="{C629E6C1-42FD-4212-B714-B6CCFAF964D3}" type="pres">
      <dgm:prSet presAssocID="{089EA46A-B9F7-4A70-A994-3F6A9CF83915}" presName="sp" presStyleCnt="0"/>
      <dgm:spPr/>
    </dgm:pt>
    <dgm:pt modelId="{DC325E2F-5F74-45A8-B5A9-8ECF2A362CCA}" type="pres">
      <dgm:prSet presAssocID="{C1B56DCE-1D71-45BD-8449-2FFE8E6AA8B9}" presName="linNode" presStyleCnt="0"/>
      <dgm:spPr/>
    </dgm:pt>
    <dgm:pt modelId="{8940E7F1-DBEA-4C13-9551-E05FAA5A9A9D}" type="pres">
      <dgm:prSet presAssocID="{C1B56DCE-1D71-45BD-8449-2FFE8E6AA8B9}" presName="parentText" presStyleLbl="node1" presStyleIdx="1" presStyleCnt="4" custScaleX="49794">
        <dgm:presLayoutVars>
          <dgm:chMax val="1"/>
          <dgm:bulletEnabled val="1"/>
        </dgm:presLayoutVars>
      </dgm:prSet>
      <dgm:spPr/>
      <dgm:t>
        <a:bodyPr/>
        <a:lstStyle/>
        <a:p>
          <a:endParaRPr lang="en-US"/>
        </a:p>
      </dgm:t>
    </dgm:pt>
    <dgm:pt modelId="{B1A5E5F9-C7B9-4B25-95B8-A1E33E82AEB0}" type="pres">
      <dgm:prSet presAssocID="{C1B56DCE-1D71-45BD-8449-2FFE8E6AA8B9}" presName="descendantText" presStyleLbl="alignAccFollowNode1" presStyleIdx="1" presStyleCnt="4" custScaleX="145902">
        <dgm:presLayoutVars>
          <dgm:bulletEnabled val="1"/>
        </dgm:presLayoutVars>
      </dgm:prSet>
      <dgm:spPr/>
      <dgm:t>
        <a:bodyPr/>
        <a:lstStyle/>
        <a:p>
          <a:endParaRPr lang="en-US"/>
        </a:p>
      </dgm:t>
    </dgm:pt>
    <dgm:pt modelId="{105EA436-882D-42CA-8DC9-363928771F87}" type="pres">
      <dgm:prSet presAssocID="{EAE8FABC-DFFA-490A-B9FF-602F8F5CC5F8}" presName="sp" presStyleCnt="0"/>
      <dgm:spPr/>
    </dgm:pt>
    <dgm:pt modelId="{D7C85986-93AD-4394-9D72-CAFA91B3F7A4}" type="pres">
      <dgm:prSet presAssocID="{93EFF674-F0D5-49E0-8F2E-7A1B4BF3F9A3}" presName="linNode" presStyleCnt="0"/>
      <dgm:spPr/>
    </dgm:pt>
    <dgm:pt modelId="{8BFF5E58-E293-468D-B6DE-BDECFA186129}" type="pres">
      <dgm:prSet presAssocID="{93EFF674-F0D5-49E0-8F2E-7A1B4BF3F9A3}" presName="parentText" presStyleLbl="node1" presStyleIdx="2" presStyleCnt="4" custScaleX="50000">
        <dgm:presLayoutVars>
          <dgm:chMax val="1"/>
          <dgm:bulletEnabled val="1"/>
        </dgm:presLayoutVars>
      </dgm:prSet>
      <dgm:spPr/>
      <dgm:t>
        <a:bodyPr/>
        <a:lstStyle/>
        <a:p>
          <a:endParaRPr lang="en-US"/>
        </a:p>
      </dgm:t>
    </dgm:pt>
    <dgm:pt modelId="{036CD0D2-5F4C-4A78-BCBA-54ACA46AB603}" type="pres">
      <dgm:prSet presAssocID="{93EFF674-F0D5-49E0-8F2E-7A1B4BF3F9A3}" presName="descendantText" presStyleLbl="alignAccFollowNode1" presStyleIdx="2" presStyleCnt="4" custScaleX="145769">
        <dgm:presLayoutVars>
          <dgm:bulletEnabled val="1"/>
        </dgm:presLayoutVars>
      </dgm:prSet>
      <dgm:spPr/>
      <dgm:t>
        <a:bodyPr/>
        <a:lstStyle/>
        <a:p>
          <a:endParaRPr lang="en-US"/>
        </a:p>
      </dgm:t>
    </dgm:pt>
    <dgm:pt modelId="{F5939AD8-167B-4C1D-A65F-FEC126A8BC2D}" type="pres">
      <dgm:prSet presAssocID="{F15E0418-C187-4F72-B20F-4BC49C40100E}" presName="sp" presStyleCnt="0"/>
      <dgm:spPr/>
    </dgm:pt>
    <dgm:pt modelId="{D2D36712-7294-4805-B99D-98D8D1AA6B3F}" type="pres">
      <dgm:prSet presAssocID="{B8661307-24DA-44EB-8956-093062E8A0AB}" presName="linNode" presStyleCnt="0"/>
      <dgm:spPr/>
    </dgm:pt>
    <dgm:pt modelId="{F6FE4417-5A48-477A-A972-9251B1E417D2}" type="pres">
      <dgm:prSet presAssocID="{B8661307-24DA-44EB-8956-093062E8A0AB}" presName="parentText" presStyleLbl="node1" presStyleIdx="3" presStyleCnt="4" custScaleX="49987">
        <dgm:presLayoutVars>
          <dgm:chMax val="1"/>
          <dgm:bulletEnabled val="1"/>
        </dgm:presLayoutVars>
      </dgm:prSet>
      <dgm:spPr/>
      <dgm:t>
        <a:bodyPr/>
        <a:lstStyle/>
        <a:p>
          <a:endParaRPr lang="en-US"/>
        </a:p>
      </dgm:t>
    </dgm:pt>
    <dgm:pt modelId="{875C5452-59C4-47D5-8F1C-C2B62F346859}" type="pres">
      <dgm:prSet presAssocID="{B8661307-24DA-44EB-8956-093062E8A0AB}" presName="descendantText" presStyleLbl="alignAccFollowNode1" presStyleIdx="3" presStyleCnt="4" custScaleX="144640" custLinFactNeighborY="-4259">
        <dgm:presLayoutVars>
          <dgm:bulletEnabled val="1"/>
        </dgm:presLayoutVars>
      </dgm:prSet>
      <dgm:spPr/>
      <dgm:t>
        <a:bodyPr/>
        <a:lstStyle/>
        <a:p>
          <a:endParaRPr lang="en-US"/>
        </a:p>
      </dgm:t>
    </dgm:pt>
  </dgm:ptLst>
  <dgm:cxnLst>
    <dgm:cxn modelId="{89648DFA-9C81-4CC4-8D11-5B9DAB806FFE}" type="presOf" srcId="{93EFF674-F0D5-49E0-8F2E-7A1B4BF3F9A3}" destId="{8BFF5E58-E293-468D-B6DE-BDECFA186129}" srcOrd="0" destOrd="0" presId="urn:microsoft.com/office/officeart/2005/8/layout/vList5"/>
    <dgm:cxn modelId="{09898C50-97D0-4DBB-A079-E3D27AB55D64}" type="presOf" srcId="{2C8E5C73-43DC-4C68-A879-ED8420CCFCA1}" destId="{1056BA28-7508-4EC3-9BB3-EDE02E3F236B}" srcOrd="0" destOrd="0" presId="urn:microsoft.com/office/officeart/2005/8/layout/vList5"/>
    <dgm:cxn modelId="{5DF51473-DF77-48DE-B07C-AAD967CD0D85}" type="presOf" srcId="{B8661307-24DA-44EB-8956-093062E8A0AB}" destId="{F6FE4417-5A48-477A-A972-9251B1E417D2}" srcOrd="0" destOrd="0" presId="urn:microsoft.com/office/officeart/2005/8/layout/vList5"/>
    <dgm:cxn modelId="{623FA9D7-5A65-4D72-83FE-2A18F7ADD00C}" srcId="{C1B56DCE-1D71-45BD-8449-2FFE8E6AA8B9}" destId="{CE77B4A2-ED88-4EA2-A4A8-455B106ACDAA}" srcOrd="2" destOrd="0" parTransId="{2568B460-1A76-4126-9916-46B8B7573A56}" sibTransId="{4E0164E7-FDC0-4438-B221-9F0127A0DF46}"/>
    <dgm:cxn modelId="{585C35A0-C926-4B54-B61C-3EF4F4A12B57}" srcId="{B8661307-24DA-44EB-8956-093062E8A0AB}" destId="{582CA126-C618-43BB-8AA6-DFFB389B5A53}" srcOrd="1" destOrd="0" parTransId="{73BDF20B-B47E-4D58-80A8-E5EE4882BCFC}" sibTransId="{5EC96486-290E-47A5-8C09-8CA16184A9F1}"/>
    <dgm:cxn modelId="{5C87AE89-7815-4317-A9E5-520B0762DDDF}" srcId="{C1B56DCE-1D71-45BD-8449-2FFE8E6AA8B9}" destId="{A5C2FB7C-B075-4721-9DD4-582DD8837495}" srcOrd="0" destOrd="0" parTransId="{B6FB7015-98F5-4769-84DF-7AB648FB07B4}" sibTransId="{930BA3E9-AEAD-4C1E-AA2B-FCCCBB4ABF11}"/>
    <dgm:cxn modelId="{B136F77B-20FB-4B82-9D3C-5159511C07AA}" type="presOf" srcId="{2FFD05EB-0ABB-400A-B6D2-74EAF181C9C1}" destId="{036CD0D2-5F4C-4A78-BCBA-54ACA46AB603}" srcOrd="0" destOrd="1" presId="urn:microsoft.com/office/officeart/2005/8/layout/vList5"/>
    <dgm:cxn modelId="{44CCB403-2E75-4B07-9FE4-DBC6CA29E3E0}" type="presOf" srcId="{A5C2FB7C-B075-4721-9DD4-582DD8837495}" destId="{B1A5E5F9-C7B9-4B25-95B8-A1E33E82AEB0}" srcOrd="0" destOrd="0" presId="urn:microsoft.com/office/officeart/2005/8/layout/vList5"/>
    <dgm:cxn modelId="{80EC130F-F40B-4ABE-B807-40337C899DA2}" type="presOf" srcId="{82BAC614-70CD-4ACA-BEA9-517560BFACB1}" destId="{003B1FF8-185D-4D06-97A2-34216A078364}" srcOrd="0" destOrd="1" presId="urn:microsoft.com/office/officeart/2005/8/layout/vList5"/>
    <dgm:cxn modelId="{741AA568-1664-4286-A6F0-9262D2A970F6}" type="presOf" srcId="{89EB104E-27D7-494E-B7AD-579462F3F08E}" destId="{003B1FF8-185D-4D06-97A2-34216A078364}" srcOrd="0" destOrd="2" presId="urn:microsoft.com/office/officeart/2005/8/layout/vList5"/>
    <dgm:cxn modelId="{AC49EB61-D42B-4276-875D-EC4742ABB02C}" type="presOf" srcId="{C86BAE2D-1B87-4BC6-B0C8-AA747CE93C19}" destId="{1410F3B2-6580-4448-9F4D-07F9F2186146}" srcOrd="0" destOrd="0" presId="urn:microsoft.com/office/officeart/2005/8/layout/vList5"/>
    <dgm:cxn modelId="{71F48DA1-AADD-43B8-805D-F40DED35B91F}" srcId="{C1B56DCE-1D71-45BD-8449-2FFE8E6AA8B9}" destId="{153374C9-ABCC-43DC-A3FA-C2A71CB885F2}" srcOrd="3" destOrd="0" parTransId="{615D6426-9DAC-4F2D-A6F8-5598CC3F1B91}" sibTransId="{DA79735A-C0B7-485B-9538-2ABAA9DB816F}"/>
    <dgm:cxn modelId="{A0C99890-755F-4601-A42D-A5C57B41D54E}" srcId="{2C8E5C73-43DC-4C68-A879-ED8420CCFCA1}" destId="{5880378B-2516-4008-9005-83E92D9F4040}" srcOrd="0" destOrd="0" parTransId="{C6EDA158-1671-4E76-A1DE-89F9D263EB1D}" sibTransId="{0025BF7C-3DDE-4C64-85E9-512E4952133F}"/>
    <dgm:cxn modelId="{CEF2DD8D-0005-496A-9DC1-AC7B56C2B02D}" srcId="{C86BAE2D-1B87-4BC6-B0C8-AA747CE93C19}" destId="{C1B56DCE-1D71-45BD-8449-2FFE8E6AA8B9}" srcOrd="1" destOrd="0" parTransId="{CC7EEE03-BA15-4334-AA75-67C98E12D9C1}" sibTransId="{EAE8FABC-DFFA-490A-B9FF-602F8F5CC5F8}"/>
    <dgm:cxn modelId="{FDD31312-EA0A-403A-9F2C-84DFC380CDD9}" srcId="{C86BAE2D-1B87-4BC6-B0C8-AA747CE93C19}" destId="{2C8E5C73-43DC-4C68-A879-ED8420CCFCA1}" srcOrd="0" destOrd="0" parTransId="{A40E8A00-C6DC-4D33-82BF-D1EB83D51606}" sibTransId="{089EA46A-B9F7-4A70-A994-3F6A9CF83915}"/>
    <dgm:cxn modelId="{DE580630-BFFC-44B1-8812-27830BF603B3}" type="presOf" srcId="{C1B56DCE-1D71-45BD-8449-2FFE8E6AA8B9}" destId="{8940E7F1-DBEA-4C13-9551-E05FAA5A9A9D}" srcOrd="0" destOrd="0" presId="urn:microsoft.com/office/officeart/2005/8/layout/vList5"/>
    <dgm:cxn modelId="{3E5CC5FD-E3BA-475B-A195-8FB620FC8784}" srcId="{C1B56DCE-1D71-45BD-8449-2FFE8E6AA8B9}" destId="{13C76FE8-12C9-4110-807C-059ED8E47283}" srcOrd="1" destOrd="0" parTransId="{B832A600-CE6B-4A66-BF0F-F25068334E6C}" sibTransId="{A0EFB21C-98EB-42BE-8C38-8931A5B7AE4F}"/>
    <dgm:cxn modelId="{25124341-59F1-495E-97CA-561652CC4212}" srcId="{B8661307-24DA-44EB-8956-093062E8A0AB}" destId="{EEA27099-F8B0-466B-9238-C6477F811676}" srcOrd="2" destOrd="0" parTransId="{696F5FB2-7E92-4C52-A221-4348F0535DD8}" sibTransId="{7F5B914A-C245-4B89-82AD-6EF24A91669F}"/>
    <dgm:cxn modelId="{07447315-356D-4F9D-895E-D049AC11B758}" type="presOf" srcId="{0ACCA6E5-3A02-4302-824F-0346C6F934A5}" destId="{003B1FF8-185D-4D06-97A2-34216A078364}" srcOrd="0" destOrd="3" presId="urn:microsoft.com/office/officeart/2005/8/layout/vList5"/>
    <dgm:cxn modelId="{7FD31CD0-9050-402C-97CE-C09B6053D5B6}" srcId="{93EFF674-F0D5-49E0-8F2E-7A1B4BF3F9A3}" destId="{28566DE0-2642-46D2-99E8-A0683B35C652}" srcOrd="2" destOrd="0" parTransId="{96384E98-CB6A-4C91-AF36-37EB9E1C099E}" sibTransId="{7566AAE6-7FF1-44EF-B047-C1BEBEE8040E}"/>
    <dgm:cxn modelId="{2922D221-CF23-407E-950A-29D4D0084195}" srcId="{B8661307-24DA-44EB-8956-093062E8A0AB}" destId="{A1736071-EF5A-48AA-9332-E4C52E7DE4D1}" srcOrd="0" destOrd="0" parTransId="{9EF5DC0A-C67B-4EAC-B4D6-960AED2E1736}" sibTransId="{69961161-80E7-4E7E-AA45-ABA73B6D0541}"/>
    <dgm:cxn modelId="{0C22114E-DF47-4A52-A0DB-19BC78E35DB8}" srcId="{2C8E5C73-43DC-4C68-A879-ED8420CCFCA1}" destId="{89EB104E-27D7-494E-B7AD-579462F3F08E}" srcOrd="2" destOrd="0" parTransId="{D111652D-C6E8-4FDC-B30C-843B35E54750}" sibTransId="{E03DC682-7120-4FBD-9DF0-AFC5F9287B53}"/>
    <dgm:cxn modelId="{BC4A1A0E-8B17-4280-975C-AD0237DFBE2A}" srcId="{93EFF674-F0D5-49E0-8F2E-7A1B4BF3F9A3}" destId="{0D544AB9-498A-4245-B73B-ECFAC28D3428}" srcOrd="0" destOrd="0" parTransId="{0994FF3A-C713-4060-BFAE-CC0F668B0F2E}" sibTransId="{D356A175-7FC5-4F4B-9AFA-5708D895D913}"/>
    <dgm:cxn modelId="{91A94B30-8D2B-4531-B090-5FCCAF780207}" type="presOf" srcId="{13C76FE8-12C9-4110-807C-059ED8E47283}" destId="{B1A5E5F9-C7B9-4B25-95B8-A1E33E82AEB0}" srcOrd="0" destOrd="1" presId="urn:microsoft.com/office/officeart/2005/8/layout/vList5"/>
    <dgm:cxn modelId="{8AC9AA6E-CB83-40A3-8A6E-572D4B06B252}" type="presOf" srcId="{28566DE0-2642-46D2-99E8-A0683B35C652}" destId="{036CD0D2-5F4C-4A78-BCBA-54ACA46AB603}" srcOrd="0" destOrd="2" presId="urn:microsoft.com/office/officeart/2005/8/layout/vList5"/>
    <dgm:cxn modelId="{72FD5022-BF67-49DB-B615-C968987CC038}" srcId="{2C8E5C73-43DC-4C68-A879-ED8420CCFCA1}" destId="{0ACCA6E5-3A02-4302-824F-0346C6F934A5}" srcOrd="3" destOrd="0" parTransId="{86214209-4EDD-414D-8175-C8BE607CDCAF}" sibTransId="{541CEC0C-5566-4733-9075-5D48282CD38A}"/>
    <dgm:cxn modelId="{55F60B59-103A-4279-BE12-2DF2988F5C01}" type="presOf" srcId="{A1736071-EF5A-48AA-9332-E4C52E7DE4D1}" destId="{875C5452-59C4-47D5-8F1C-C2B62F346859}" srcOrd="0" destOrd="0" presId="urn:microsoft.com/office/officeart/2005/8/layout/vList5"/>
    <dgm:cxn modelId="{54E9BBD9-BFBE-4774-A6B8-465FBE3E3A63}" type="presOf" srcId="{582CA126-C618-43BB-8AA6-DFFB389B5A53}" destId="{875C5452-59C4-47D5-8F1C-C2B62F346859}" srcOrd="0" destOrd="1" presId="urn:microsoft.com/office/officeart/2005/8/layout/vList5"/>
    <dgm:cxn modelId="{5A90BBD0-D84E-4F63-AED7-A373B104A1B6}" type="presOf" srcId="{5880378B-2516-4008-9005-83E92D9F4040}" destId="{003B1FF8-185D-4D06-97A2-34216A078364}" srcOrd="0" destOrd="0" presId="urn:microsoft.com/office/officeart/2005/8/layout/vList5"/>
    <dgm:cxn modelId="{AA36982A-04F8-4DBD-8BBE-BE534115F956}" type="presOf" srcId="{153374C9-ABCC-43DC-A3FA-C2A71CB885F2}" destId="{B1A5E5F9-C7B9-4B25-95B8-A1E33E82AEB0}" srcOrd="0" destOrd="3" presId="urn:microsoft.com/office/officeart/2005/8/layout/vList5"/>
    <dgm:cxn modelId="{6BE39998-6AEB-490A-8874-B67F13B90BCA}" srcId="{93EFF674-F0D5-49E0-8F2E-7A1B4BF3F9A3}" destId="{2FFD05EB-0ABB-400A-B6D2-74EAF181C9C1}" srcOrd="1" destOrd="0" parTransId="{9C16666B-A7B7-4019-BFCE-872DC6E382AA}" sibTransId="{6A8615F8-146D-4BDE-B7CB-882B03DA1398}"/>
    <dgm:cxn modelId="{F56D37C5-1B22-487E-B6DB-7B12D18BA969}" type="presOf" srcId="{0D544AB9-498A-4245-B73B-ECFAC28D3428}" destId="{036CD0D2-5F4C-4A78-BCBA-54ACA46AB603}" srcOrd="0" destOrd="0" presId="urn:microsoft.com/office/officeart/2005/8/layout/vList5"/>
    <dgm:cxn modelId="{F3995ED1-3AAC-4A38-9901-628045DB387B}" type="presOf" srcId="{CE77B4A2-ED88-4EA2-A4A8-455B106ACDAA}" destId="{B1A5E5F9-C7B9-4B25-95B8-A1E33E82AEB0}" srcOrd="0" destOrd="2" presId="urn:microsoft.com/office/officeart/2005/8/layout/vList5"/>
    <dgm:cxn modelId="{760CD618-F327-489E-B7EA-A43969309A15}" srcId="{C86BAE2D-1B87-4BC6-B0C8-AA747CE93C19}" destId="{B8661307-24DA-44EB-8956-093062E8A0AB}" srcOrd="3" destOrd="0" parTransId="{A55BD3CD-421B-4CC5-A639-F8DD0215C52F}" sibTransId="{775624C6-F3D1-4DDF-9B3B-D1B689520099}"/>
    <dgm:cxn modelId="{861A81E2-31C6-42E1-B538-EC5BC46DE054}" srcId="{C86BAE2D-1B87-4BC6-B0C8-AA747CE93C19}" destId="{93EFF674-F0D5-49E0-8F2E-7A1B4BF3F9A3}" srcOrd="2" destOrd="0" parTransId="{5FDA2522-A4CB-4315-813E-4D72B325D734}" sibTransId="{F15E0418-C187-4F72-B20F-4BC49C40100E}"/>
    <dgm:cxn modelId="{B477DAC6-31D6-48E5-9709-F78F756F16A1}" type="presOf" srcId="{EEA27099-F8B0-466B-9238-C6477F811676}" destId="{875C5452-59C4-47D5-8F1C-C2B62F346859}" srcOrd="0" destOrd="2" presId="urn:microsoft.com/office/officeart/2005/8/layout/vList5"/>
    <dgm:cxn modelId="{BC73B965-5015-4558-A155-BBF56FB8BD7C}" srcId="{2C8E5C73-43DC-4C68-A879-ED8420CCFCA1}" destId="{82BAC614-70CD-4ACA-BEA9-517560BFACB1}" srcOrd="1" destOrd="0" parTransId="{60BB0F51-6B6B-437C-A36C-4BD362752BC7}" sibTransId="{03724FB7-24A9-4D29-A79C-1B09C2962CED}"/>
    <dgm:cxn modelId="{F872AFCB-D19B-4126-AAA5-20EF1D79EB7D}" type="presParOf" srcId="{1410F3B2-6580-4448-9F4D-07F9F2186146}" destId="{DD2ECB9E-A2E0-4376-B0B9-4284E786014A}" srcOrd="0" destOrd="0" presId="urn:microsoft.com/office/officeart/2005/8/layout/vList5"/>
    <dgm:cxn modelId="{747EB2B0-F971-41C0-A22E-0FCB5833EA4D}" type="presParOf" srcId="{DD2ECB9E-A2E0-4376-B0B9-4284E786014A}" destId="{1056BA28-7508-4EC3-9BB3-EDE02E3F236B}" srcOrd="0" destOrd="0" presId="urn:microsoft.com/office/officeart/2005/8/layout/vList5"/>
    <dgm:cxn modelId="{3265724F-9425-49C2-A026-AEB0E770C2AD}" type="presParOf" srcId="{DD2ECB9E-A2E0-4376-B0B9-4284E786014A}" destId="{003B1FF8-185D-4D06-97A2-34216A078364}" srcOrd="1" destOrd="0" presId="urn:microsoft.com/office/officeart/2005/8/layout/vList5"/>
    <dgm:cxn modelId="{297F37C7-BB21-4412-AF12-31ED799069D5}" type="presParOf" srcId="{1410F3B2-6580-4448-9F4D-07F9F2186146}" destId="{C629E6C1-42FD-4212-B714-B6CCFAF964D3}" srcOrd="1" destOrd="0" presId="urn:microsoft.com/office/officeart/2005/8/layout/vList5"/>
    <dgm:cxn modelId="{8FED1AE6-CB76-4A65-85CB-B872F76C4D94}" type="presParOf" srcId="{1410F3B2-6580-4448-9F4D-07F9F2186146}" destId="{DC325E2F-5F74-45A8-B5A9-8ECF2A362CCA}" srcOrd="2" destOrd="0" presId="urn:microsoft.com/office/officeart/2005/8/layout/vList5"/>
    <dgm:cxn modelId="{1A8DDD95-5C79-4CDF-A6EA-BCD8AFD56BE6}" type="presParOf" srcId="{DC325E2F-5F74-45A8-B5A9-8ECF2A362CCA}" destId="{8940E7F1-DBEA-4C13-9551-E05FAA5A9A9D}" srcOrd="0" destOrd="0" presId="urn:microsoft.com/office/officeart/2005/8/layout/vList5"/>
    <dgm:cxn modelId="{AED9699F-FE46-4ED4-B2B1-5AB3A83F6286}" type="presParOf" srcId="{DC325E2F-5F74-45A8-B5A9-8ECF2A362CCA}" destId="{B1A5E5F9-C7B9-4B25-95B8-A1E33E82AEB0}" srcOrd="1" destOrd="0" presId="urn:microsoft.com/office/officeart/2005/8/layout/vList5"/>
    <dgm:cxn modelId="{48CE9649-DE2F-4E46-9AF2-2458D7C5BFBE}" type="presParOf" srcId="{1410F3B2-6580-4448-9F4D-07F9F2186146}" destId="{105EA436-882D-42CA-8DC9-363928771F87}" srcOrd="3" destOrd="0" presId="urn:microsoft.com/office/officeart/2005/8/layout/vList5"/>
    <dgm:cxn modelId="{95146B9D-2D19-4D96-9986-5D460D74CD48}" type="presParOf" srcId="{1410F3B2-6580-4448-9F4D-07F9F2186146}" destId="{D7C85986-93AD-4394-9D72-CAFA91B3F7A4}" srcOrd="4" destOrd="0" presId="urn:microsoft.com/office/officeart/2005/8/layout/vList5"/>
    <dgm:cxn modelId="{3136DE38-97BF-4E25-87E0-4E9E9B9B22A7}" type="presParOf" srcId="{D7C85986-93AD-4394-9D72-CAFA91B3F7A4}" destId="{8BFF5E58-E293-468D-B6DE-BDECFA186129}" srcOrd="0" destOrd="0" presId="urn:microsoft.com/office/officeart/2005/8/layout/vList5"/>
    <dgm:cxn modelId="{690E825B-F7C5-41EF-B8A5-0378EF613A31}" type="presParOf" srcId="{D7C85986-93AD-4394-9D72-CAFA91B3F7A4}" destId="{036CD0D2-5F4C-4A78-BCBA-54ACA46AB603}" srcOrd="1" destOrd="0" presId="urn:microsoft.com/office/officeart/2005/8/layout/vList5"/>
    <dgm:cxn modelId="{E16A4183-2C19-4B26-B70C-ACA3CECBCDE3}" type="presParOf" srcId="{1410F3B2-6580-4448-9F4D-07F9F2186146}" destId="{F5939AD8-167B-4C1D-A65F-FEC126A8BC2D}" srcOrd="5" destOrd="0" presId="urn:microsoft.com/office/officeart/2005/8/layout/vList5"/>
    <dgm:cxn modelId="{84B45055-3F66-480D-9BF3-F295F77879F9}" type="presParOf" srcId="{1410F3B2-6580-4448-9F4D-07F9F2186146}" destId="{D2D36712-7294-4805-B99D-98D8D1AA6B3F}" srcOrd="6" destOrd="0" presId="urn:microsoft.com/office/officeart/2005/8/layout/vList5"/>
    <dgm:cxn modelId="{2C4EF2B5-B0ED-4C32-A470-3C3F9971C858}" type="presParOf" srcId="{D2D36712-7294-4805-B99D-98D8D1AA6B3F}" destId="{F6FE4417-5A48-477A-A972-9251B1E417D2}" srcOrd="0" destOrd="0" presId="urn:microsoft.com/office/officeart/2005/8/layout/vList5"/>
    <dgm:cxn modelId="{9AD44D1E-F07C-485E-ADCC-F71F52AA4835}" type="presParOf" srcId="{D2D36712-7294-4805-B99D-98D8D1AA6B3F}" destId="{875C5452-59C4-47D5-8F1C-C2B62F34685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3B1FF8-185D-4D06-97A2-34216A078364}">
      <dsp:nvSpPr>
        <dsp:cNvPr id="0" name=""/>
        <dsp:cNvSpPr/>
      </dsp:nvSpPr>
      <dsp:spPr>
        <a:xfrm rot="5400000">
          <a:off x="4491448" y="-2920132"/>
          <a:ext cx="1129932" cy="7258553"/>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altLang="zh-CN" sz="1400" kern="1200" dirty="0" smtClean="0"/>
            <a:t>SOEs HQ: </a:t>
          </a:r>
          <a:r>
            <a:rPr lang="en-US" sz="1400" kern="1200" dirty="0" smtClean="0"/>
            <a:t>Propel SOEs to Shift Business Strategy (industrial investor, EPC, equipment)</a:t>
          </a:r>
          <a:endParaRPr lang="en-US" sz="1400" kern="1200" dirty="0"/>
        </a:p>
        <a:p>
          <a:pPr marL="114300" lvl="1" indent="-114300" algn="l" defTabSz="622300">
            <a:lnSpc>
              <a:spcPct val="90000"/>
            </a:lnSpc>
            <a:spcBef>
              <a:spcPct val="0"/>
            </a:spcBef>
            <a:spcAft>
              <a:spcPct val="15000"/>
            </a:spcAft>
            <a:buChar char="••"/>
          </a:pPr>
          <a:r>
            <a:rPr lang="en-US" altLang="en-US" sz="1400" kern="1200" dirty="0" smtClean="0"/>
            <a:t>CBIRC/Banks: </a:t>
          </a:r>
          <a:r>
            <a:rPr lang="en-US" sz="1400" kern="1200" dirty="0" smtClean="0"/>
            <a:t>Strengthen Financial Regulator’s Oversight, Frameworks and Tools</a:t>
          </a:r>
          <a:endParaRPr lang="en-US" sz="1400" kern="1200" dirty="0"/>
        </a:p>
        <a:p>
          <a:pPr marL="114300" lvl="1" indent="-114300" algn="l" defTabSz="622300">
            <a:lnSpc>
              <a:spcPct val="90000"/>
            </a:lnSpc>
            <a:spcBef>
              <a:spcPct val="0"/>
            </a:spcBef>
            <a:spcAft>
              <a:spcPct val="15000"/>
            </a:spcAft>
            <a:buChar char="••"/>
          </a:pPr>
          <a:r>
            <a:rPr lang="en-US" sz="1400" kern="1200" dirty="0" smtClean="0"/>
            <a:t>NDRC/SASAC: Advocate for Industrial Policy Transition</a:t>
          </a:r>
          <a:endParaRPr lang="en-US" altLang="en-US" sz="1400" kern="1200" dirty="0"/>
        </a:p>
        <a:p>
          <a:pPr marL="114300" lvl="1" indent="-114300" algn="l" defTabSz="622300">
            <a:lnSpc>
              <a:spcPct val="90000"/>
            </a:lnSpc>
            <a:spcBef>
              <a:spcPct val="0"/>
            </a:spcBef>
            <a:spcAft>
              <a:spcPct val="15000"/>
            </a:spcAft>
            <a:buChar char="••"/>
          </a:pPr>
          <a:r>
            <a:rPr lang="en-US" altLang="zh-CN" sz="1400" kern="1200" dirty="0" smtClean="0"/>
            <a:t>MEE: </a:t>
          </a:r>
          <a:r>
            <a:rPr lang="en-US" sz="1400" kern="1200" dirty="0" smtClean="0"/>
            <a:t>Empower Risk Managers and Place more Checks-and-balances</a:t>
          </a:r>
        </a:p>
      </dsp:txBody>
      <dsp:txXfrm rot="-5400000">
        <a:off x="1427138" y="199337"/>
        <a:ext cx="7203394" cy="1019614"/>
      </dsp:txXfrm>
    </dsp:sp>
    <dsp:sp modelId="{1056BA28-7508-4EC3-9BB3-EDE02E3F236B}">
      <dsp:nvSpPr>
        <dsp:cNvPr id="0" name=""/>
        <dsp:cNvSpPr/>
      </dsp:nvSpPr>
      <dsp:spPr>
        <a:xfrm>
          <a:off x="47" y="2936"/>
          <a:ext cx="1427090" cy="141241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US" altLang="zh-CN" sz="1600" kern="1200" dirty="0" smtClean="0"/>
            <a:t>Policy Advocacy</a:t>
          </a:r>
          <a:endParaRPr lang="en-US" sz="1600" kern="1200" dirty="0"/>
        </a:p>
      </dsp:txBody>
      <dsp:txXfrm>
        <a:off x="68995" y="71884"/>
        <a:ext cx="1289194" cy="1274520"/>
      </dsp:txXfrm>
    </dsp:sp>
    <dsp:sp modelId="{B1A5E5F9-C7B9-4B25-95B8-A1E33E82AEB0}">
      <dsp:nvSpPr>
        <dsp:cNvPr id="0" name=""/>
        <dsp:cNvSpPr/>
      </dsp:nvSpPr>
      <dsp:spPr>
        <a:xfrm rot="5400000">
          <a:off x="4477948" y="-1451655"/>
          <a:ext cx="1129932" cy="7287673"/>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Transmitting perceptions of project</a:t>
          </a:r>
          <a:r>
            <a:rPr lang="en-US" altLang="zh-CN" sz="1400" kern="1200" dirty="0" smtClean="0"/>
            <a:t>/</a:t>
          </a:r>
          <a:r>
            <a:rPr lang="en-US" sz="1400" kern="1200" dirty="0" smtClean="0"/>
            <a:t>sector</a:t>
          </a:r>
          <a:r>
            <a:rPr lang="en-US" altLang="zh-CN" sz="1400" kern="1200" dirty="0" smtClean="0"/>
            <a:t>/country</a:t>
          </a:r>
          <a:r>
            <a:rPr lang="en-US" sz="1400" kern="1200" dirty="0" smtClean="0"/>
            <a:t> risks (financial, environmental, social, and governance)</a:t>
          </a:r>
          <a:endParaRPr lang="en-US" sz="1400" kern="1200" dirty="0"/>
        </a:p>
        <a:p>
          <a:pPr marL="114300" lvl="1" indent="-114300" algn="l" defTabSz="622300">
            <a:lnSpc>
              <a:spcPct val="90000"/>
            </a:lnSpc>
            <a:spcBef>
              <a:spcPct val="0"/>
            </a:spcBef>
            <a:spcAft>
              <a:spcPct val="15000"/>
            </a:spcAft>
            <a:buChar char="••"/>
          </a:pPr>
          <a:r>
            <a:rPr lang="en-US" sz="1400" kern="1200" dirty="0" smtClean="0"/>
            <a:t>Facilitating learning of green investment policy frameworks</a:t>
          </a:r>
          <a:endParaRPr lang="en-US" sz="1400" kern="1200" dirty="0"/>
        </a:p>
        <a:p>
          <a:pPr marL="114300" lvl="1" indent="-114300" algn="l" defTabSz="622300">
            <a:lnSpc>
              <a:spcPct val="90000"/>
            </a:lnSpc>
            <a:spcBef>
              <a:spcPct val="0"/>
            </a:spcBef>
            <a:spcAft>
              <a:spcPct val="15000"/>
            </a:spcAft>
            <a:buChar char="••"/>
          </a:pPr>
          <a:r>
            <a:rPr lang="en-US" sz="1400" kern="1200" dirty="0" smtClean="0"/>
            <a:t>Stakeholder dialogue (impacted community, local NGO, Chinese investor and contractor)</a:t>
          </a:r>
          <a:endParaRPr lang="en-US" sz="1400" kern="1200" dirty="0"/>
        </a:p>
        <a:p>
          <a:pPr marL="114300" lvl="1" indent="-114300" algn="l" defTabSz="622300">
            <a:lnSpc>
              <a:spcPct val="90000"/>
            </a:lnSpc>
            <a:spcBef>
              <a:spcPct val="0"/>
            </a:spcBef>
            <a:spcAft>
              <a:spcPct val="15000"/>
            </a:spcAft>
            <a:buChar char="••"/>
          </a:pPr>
          <a:r>
            <a:rPr lang="en-US" sz="1400" kern="1200" dirty="0" smtClean="0"/>
            <a:t>Info. and knowledge sharing among organizations from China and host countries</a:t>
          </a:r>
          <a:endParaRPr lang="en-US" sz="1400" kern="1200" dirty="0"/>
        </a:p>
      </dsp:txBody>
      <dsp:txXfrm rot="-5400000">
        <a:off x="1399078" y="1682374"/>
        <a:ext cx="7232514" cy="1019614"/>
      </dsp:txXfrm>
    </dsp:sp>
    <dsp:sp modelId="{8940E7F1-DBEA-4C13-9551-E05FAA5A9A9D}">
      <dsp:nvSpPr>
        <dsp:cNvPr id="0" name=""/>
        <dsp:cNvSpPr/>
      </dsp:nvSpPr>
      <dsp:spPr>
        <a:xfrm>
          <a:off x="47" y="1485973"/>
          <a:ext cx="1399030" cy="141241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US" altLang="zh-CN" sz="1600" kern="1200" dirty="0" smtClean="0"/>
            <a:t>Bridging</a:t>
          </a:r>
          <a:endParaRPr lang="en-US" sz="1600" kern="1200" dirty="0"/>
        </a:p>
      </dsp:txBody>
      <dsp:txXfrm>
        <a:off x="68342" y="1554268"/>
        <a:ext cx="1262440" cy="1275826"/>
      </dsp:txXfrm>
    </dsp:sp>
    <dsp:sp modelId="{036CD0D2-5F4C-4A78-BCBA-54ACA46AB603}">
      <dsp:nvSpPr>
        <dsp:cNvPr id="0" name=""/>
        <dsp:cNvSpPr/>
      </dsp:nvSpPr>
      <dsp:spPr>
        <a:xfrm rot="5400000">
          <a:off x="4480415" y="34703"/>
          <a:ext cx="1129932" cy="7281030"/>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Challenge corporate actors’ credibility and social license to operate</a:t>
          </a:r>
          <a:endParaRPr lang="en-US" sz="1400" kern="1200" dirty="0"/>
        </a:p>
        <a:p>
          <a:pPr marL="114300" lvl="1" indent="-114300" algn="l" defTabSz="622300">
            <a:lnSpc>
              <a:spcPct val="90000"/>
            </a:lnSpc>
            <a:spcBef>
              <a:spcPct val="0"/>
            </a:spcBef>
            <a:spcAft>
              <a:spcPct val="15000"/>
            </a:spcAft>
            <a:buChar char="••"/>
          </a:pPr>
          <a:r>
            <a:rPr lang="en-US" altLang="zh-CN" sz="1400" kern="1200" dirty="0" smtClean="0"/>
            <a:t>Alert to avoid/reduce</a:t>
          </a:r>
          <a:r>
            <a:rPr lang="en-US" sz="1400" kern="1200" dirty="0" smtClean="0"/>
            <a:t> Project-level Risks</a:t>
          </a:r>
          <a:endParaRPr lang="en-US" sz="1400" kern="1200" dirty="0"/>
        </a:p>
        <a:p>
          <a:pPr marL="114300" lvl="1" indent="-114300" algn="l" defTabSz="622300">
            <a:lnSpc>
              <a:spcPct val="90000"/>
            </a:lnSpc>
            <a:spcBef>
              <a:spcPct val="0"/>
            </a:spcBef>
            <a:spcAft>
              <a:spcPct val="15000"/>
            </a:spcAft>
            <a:buChar char="••"/>
          </a:pPr>
          <a:r>
            <a:rPr lang="en-US" sz="1400" kern="1200" dirty="0" smtClean="0"/>
            <a:t>Alternative demand and shift business investment strategies</a:t>
          </a:r>
          <a:endParaRPr lang="en-US" sz="1400" kern="1200" dirty="0"/>
        </a:p>
      </dsp:txBody>
      <dsp:txXfrm rot="-5400000">
        <a:off x="1404867" y="3165411"/>
        <a:ext cx="7225871" cy="1019614"/>
      </dsp:txXfrm>
    </dsp:sp>
    <dsp:sp modelId="{8BFF5E58-E293-468D-B6DE-BDECFA186129}">
      <dsp:nvSpPr>
        <dsp:cNvPr id="0" name=""/>
        <dsp:cNvSpPr/>
      </dsp:nvSpPr>
      <dsp:spPr>
        <a:xfrm>
          <a:off x="47" y="2969010"/>
          <a:ext cx="1404818" cy="141241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US" altLang="zh-CN" sz="1600" kern="1200" dirty="0" smtClean="0"/>
            <a:t>Corporate/Project Monitoring</a:t>
          </a:r>
          <a:endParaRPr lang="en-US" sz="1600" kern="1200" dirty="0"/>
        </a:p>
      </dsp:txBody>
      <dsp:txXfrm>
        <a:off x="68625" y="3037588"/>
        <a:ext cx="1267662" cy="1275260"/>
      </dsp:txXfrm>
    </dsp:sp>
    <dsp:sp modelId="{875C5452-59C4-47D5-8F1C-C2B62F346859}">
      <dsp:nvSpPr>
        <dsp:cNvPr id="0" name=""/>
        <dsp:cNvSpPr/>
      </dsp:nvSpPr>
      <dsp:spPr>
        <a:xfrm rot="5400000">
          <a:off x="4484571" y="1474254"/>
          <a:ext cx="1129932" cy="7271755"/>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Leveraging Corporate Access to Global Capital </a:t>
          </a:r>
          <a:endParaRPr lang="en-US" sz="1400" kern="1200" dirty="0"/>
        </a:p>
        <a:p>
          <a:pPr marL="114300" lvl="1" indent="-114300" algn="l" defTabSz="622300">
            <a:lnSpc>
              <a:spcPct val="90000"/>
            </a:lnSpc>
            <a:spcBef>
              <a:spcPct val="0"/>
            </a:spcBef>
            <a:spcAft>
              <a:spcPct val="15000"/>
            </a:spcAft>
            <a:buChar char="••"/>
          </a:pPr>
          <a:r>
            <a:rPr lang="en-US" altLang="zh-CN" sz="1400" kern="1200" dirty="0" smtClean="0"/>
            <a:t>Green investment d</a:t>
          </a:r>
          <a:r>
            <a:rPr lang="en-US" sz="1400" kern="1200" dirty="0" smtClean="0"/>
            <a:t>iplomacy</a:t>
          </a:r>
          <a:endParaRPr lang="en-US" sz="1400" kern="1200" dirty="0"/>
        </a:p>
        <a:p>
          <a:pPr marL="114300" lvl="1" indent="-114300" algn="l" defTabSz="622300">
            <a:lnSpc>
              <a:spcPct val="90000"/>
            </a:lnSpc>
            <a:spcBef>
              <a:spcPct val="0"/>
            </a:spcBef>
            <a:spcAft>
              <a:spcPct val="15000"/>
            </a:spcAft>
            <a:buChar char="••"/>
          </a:pPr>
          <a:r>
            <a:rPr lang="en-US" sz="1400" kern="1200" dirty="0" smtClean="0"/>
            <a:t>Expanding International Norms (OECD, Central Banks/NGFS) and Upholding Green BRI commitments (Green Investment Principles)</a:t>
          </a:r>
          <a:endParaRPr lang="en-US" sz="1400" kern="1200" dirty="0"/>
        </a:p>
      </dsp:txBody>
      <dsp:txXfrm rot="-5400000">
        <a:off x="1413660" y="4600325"/>
        <a:ext cx="7216596" cy="1019614"/>
      </dsp:txXfrm>
    </dsp:sp>
    <dsp:sp modelId="{F6FE4417-5A48-477A-A972-9251B1E417D2}">
      <dsp:nvSpPr>
        <dsp:cNvPr id="0" name=""/>
        <dsp:cNvSpPr/>
      </dsp:nvSpPr>
      <dsp:spPr>
        <a:xfrm>
          <a:off x="47" y="4452047"/>
          <a:ext cx="1413612" cy="141241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US" altLang="zh-CN" sz="1600" kern="1200" dirty="0" smtClean="0"/>
            <a:t>International Leverage</a:t>
          </a:r>
          <a:endParaRPr lang="en-US" sz="1600" kern="1200" dirty="0"/>
        </a:p>
      </dsp:txBody>
      <dsp:txXfrm>
        <a:off x="68995" y="4520995"/>
        <a:ext cx="1275716" cy="127452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41D9B1-FC67-4327-9F45-423D2176FA54}" type="datetimeFigureOut">
              <a:rPr lang="en-AU" smtClean="0"/>
              <a:t>18/02/2022</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6531B0-930C-4910-A724-DBD393FC3B93}" type="slidenum">
              <a:rPr lang="en-AU" smtClean="0"/>
              <a:t>‹#›</a:t>
            </a:fld>
            <a:endParaRPr lang="en-AU"/>
          </a:p>
        </p:txBody>
      </p:sp>
    </p:spTree>
    <p:extLst>
      <p:ext uri="{BB962C8B-B14F-4D97-AF65-F5344CB8AC3E}">
        <p14:creationId xmlns:p14="http://schemas.microsoft.com/office/powerpoint/2010/main" val="2247455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43000" y="685800"/>
            <a:ext cx="4572000" cy="3429000"/>
          </a:xfrm>
        </p:spPr>
      </p:sp>
      <p:sp>
        <p:nvSpPr>
          <p:cNvPr id="3" name="备注占位符 2"/>
          <p:cNvSpPr>
            <a:spLocks noGrp="1"/>
          </p:cNvSpPr>
          <p:nvPr>
            <p:ph type="body" idx="1"/>
          </p:nvPr>
        </p:nvSpPr>
        <p:spPr/>
        <p:txBody>
          <a:bodyPr/>
          <a:lstStyle/>
          <a:p>
            <a:endParaRPr lang="en-US" dirty="0"/>
          </a:p>
        </p:txBody>
      </p:sp>
      <p:sp>
        <p:nvSpPr>
          <p:cNvPr id="4" name="灯片编号占位符 3"/>
          <p:cNvSpPr>
            <a:spLocks noGrp="1"/>
          </p:cNvSpPr>
          <p:nvPr>
            <p:ph type="sldNum" sz="quarter" idx="10"/>
          </p:nvPr>
        </p:nvSpPr>
        <p:spPr/>
        <p:txBody>
          <a:bodyPr/>
          <a:lstStyle/>
          <a:p>
            <a:fld id="{F26531B0-930C-4910-A724-DBD393FC3B93}" type="slidenum">
              <a:rPr lang="en-AU" smtClean="0"/>
              <a:t>1</a:t>
            </a:fld>
            <a:endParaRPr lang="en-AU"/>
          </a:p>
        </p:txBody>
      </p:sp>
    </p:spTree>
    <p:extLst>
      <p:ext uri="{BB962C8B-B14F-4D97-AF65-F5344CB8AC3E}">
        <p14:creationId xmlns:p14="http://schemas.microsoft.com/office/powerpoint/2010/main" val="2932385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F26531B0-930C-4910-A724-DBD393FC3B93}" type="slidenum">
              <a:rPr lang="en-AU" smtClean="0"/>
              <a:t>2</a:t>
            </a:fld>
            <a:endParaRPr lang="en-AU"/>
          </a:p>
        </p:txBody>
      </p:sp>
    </p:spTree>
    <p:extLst>
      <p:ext uri="{BB962C8B-B14F-4D97-AF65-F5344CB8AC3E}">
        <p14:creationId xmlns:p14="http://schemas.microsoft.com/office/powerpoint/2010/main" val="1496066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r>
              <a:rPr lang="en-US"/>
              <a:t>Notes view: </a:t>
            </a:r>
            <a:fld id="{128CEAFE-FA94-43E5-B0FF-D47E1CCDD1B4}" type="slidenum">
              <a:rPr lang="en-US" smtClean="0"/>
              <a:pPr/>
              <a:t>3</a:t>
            </a:fld>
            <a:endParaRPr lang="en-US"/>
          </a:p>
        </p:txBody>
      </p:sp>
    </p:spTree>
    <p:extLst>
      <p:ext uri="{BB962C8B-B14F-4D97-AF65-F5344CB8AC3E}">
        <p14:creationId xmlns:p14="http://schemas.microsoft.com/office/powerpoint/2010/main" val="37370040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Section Header">
    <p:spTree>
      <p:nvGrpSpPr>
        <p:cNvPr id="1" name=""/>
        <p:cNvGrpSpPr/>
        <p:nvPr/>
      </p:nvGrpSpPr>
      <p:grpSpPr>
        <a:xfrm>
          <a:off x="0" y="0"/>
          <a:ext cx="0" cy="0"/>
          <a:chOff x="0" y="0"/>
          <a:chExt cx="0" cy="0"/>
        </a:xfrm>
      </p:grpSpPr>
      <p:sp>
        <p:nvSpPr>
          <p:cNvPr id="2" name="Shape 99">
            <a:extLst>
              <a:ext uri="{FF2B5EF4-FFF2-40B4-BE49-F238E27FC236}">
                <a16:creationId xmlns:a16="http://schemas.microsoft.com/office/drawing/2014/main" id="{7512A60B-2BD9-FB44-B3F2-7E9230D5938D}"/>
              </a:ext>
            </a:extLst>
          </p:cNvPr>
          <p:cNvSpPr txBox="1">
            <a:spLocks noGrp="1"/>
          </p:cNvSpPr>
          <p:nvPr>
            <p:ph type="title"/>
          </p:nvPr>
        </p:nvSpPr>
        <p:spPr>
          <a:xfrm>
            <a:off x="608015" y="795145"/>
            <a:ext cx="8162581" cy="755651"/>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4800" b="0" i="0" u="none" strike="noStrike" cap="none">
                <a:ln>
                  <a:noFill/>
                </a:ln>
                <a:solidFill>
                  <a:srgbClr val="5F8424"/>
                </a:solidFill>
                <a:latin typeface="WWF" panose="02000000000000000000" pitchFamily="2" charset="0"/>
                <a:ea typeface="WWF" panose="02000000000000000000" pitchFamily="2" charset="0"/>
                <a:cs typeface="Arial"/>
                <a:sym typeface="Arial"/>
              </a:defRPr>
            </a:lvl1pPr>
            <a:lvl2pPr marR="0" lvl="1" algn="l" rtl="0">
              <a:spcBef>
                <a:spcPts val="0"/>
              </a:spcBef>
              <a:spcAft>
                <a:spcPts val="0"/>
              </a:spcAft>
              <a:buSzPts val="1400"/>
              <a:buNone/>
              <a:defRPr sz="2500" b="0"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2500" b="0"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2500" b="0"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2500" b="0"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2500" b="0"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2500" b="0"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2500" b="0"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2500" b="0" i="0" u="none" strike="noStrike" cap="none">
                <a:solidFill>
                  <a:schemeClr val="dk2"/>
                </a:solidFill>
                <a:latin typeface="Arial"/>
                <a:ea typeface="Arial"/>
                <a:cs typeface="Arial"/>
                <a:sym typeface="Arial"/>
              </a:defRPr>
            </a:lvl9pPr>
          </a:lstStyle>
          <a:p>
            <a:endParaRPr dirty="0"/>
          </a:p>
        </p:txBody>
      </p:sp>
    </p:spTree>
    <p:extLst>
      <p:ext uri="{BB962C8B-B14F-4D97-AF65-F5344CB8AC3E}">
        <p14:creationId xmlns:p14="http://schemas.microsoft.com/office/powerpoint/2010/main" val="1878951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2/18/2022</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endParaRPr lang="en-US"/>
          </a:p>
        </p:txBody>
      </p:sp>
      <p:sp>
        <p:nvSpPr>
          <p:cNvPr id="3" name="副标题 2"/>
          <p:cNvSpPr>
            <a:spLocks noGrp="1"/>
          </p:cNvSpPr>
          <p:nvPr>
            <p:ph type="subTitle" idx="1"/>
          </p:nvPr>
        </p:nvSpPr>
        <p:spPr/>
        <p:txBody>
          <a:bodyPr/>
          <a:lstStyle/>
          <a:p>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14400"/>
            <a:ext cx="9362498"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346804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353C6-27AE-DC41-8DC6-2F46DCD95558}"/>
              </a:ext>
            </a:extLst>
          </p:cNvPr>
          <p:cNvSpPr>
            <a:spLocks noGrp="1"/>
          </p:cNvSpPr>
          <p:nvPr>
            <p:ph type="title"/>
          </p:nvPr>
        </p:nvSpPr>
        <p:spPr>
          <a:xfrm>
            <a:off x="618702" y="76200"/>
            <a:ext cx="8162581" cy="566738"/>
          </a:xfrm>
        </p:spPr>
        <p:txBody>
          <a:bodyPr>
            <a:noAutofit/>
          </a:bodyPr>
          <a:lstStyle/>
          <a:p>
            <a:r>
              <a:rPr lang="en-US" sz="2400" dirty="0"/>
              <a:t>Examples of Recent Policies</a:t>
            </a:r>
          </a:p>
        </p:txBody>
      </p:sp>
      <p:graphicFrame>
        <p:nvGraphicFramePr>
          <p:cNvPr id="3" name="Table 2">
            <a:extLst>
              <a:ext uri="{FF2B5EF4-FFF2-40B4-BE49-F238E27FC236}">
                <a16:creationId xmlns:a16="http://schemas.microsoft.com/office/drawing/2014/main" id="{E7612B26-EFCD-5E4D-9322-A99120A68925}"/>
              </a:ext>
            </a:extLst>
          </p:cNvPr>
          <p:cNvGraphicFramePr>
            <a:graphicFrameLocks noGrp="1"/>
          </p:cNvGraphicFramePr>
          <p:nvPr>
            <p:extLst>
              <p:ext uri="{D42A27DB-BD31-4B8C-83A1-F6EECF244321}">
                <p14:modId xmlns:p14="http://schemas.microsoft.com/office/powerpoint/2010/main" val="3410184873"/>
              </p:ext>
            </p:extLst>
          </p:nvPr>
        </p:nvGraphicFramePr>
        <p:xfrm>
          <a:off x="533400" y="838201"/>
          <a:ext cx="8247884" cy="5455919"/>
        </p:xfrm>
        <a:graphic>
          <a:graphicData uri="http://schemas.openxmlformats.org/drawingml/2006/table">
            <a:tbl>
              <a:tblPr firstRow="1" bandRow="1">
                <a:tableStyleId>{5C22544A-7EE6-4342-B048-85BDC9FD1C3A}</a:tableStyleId>
              </a:tblPr>
              <a:tblGrid>
                <a:gridCol w="5638800">
                  <a:extLst>
                    <a:ext uri="{9D8B030D-6E8A-4147-A177-3AD203B41FA5}">
                      <a16:colId xmlns:a16="http://schemas.microsoft.com/office/drawing/2014/main" val="4059034385"/>
                    </a:ext>
                  </a:extLst>
                </a:gridCol>
                <a:gridCol w="2609084">
                  <a:extLst>
                    <a:ext uri="{9D8B030D-6E8A-4147-A177-3AD203B41FA5}">
                      <a16:colId xmlns:a16="http://schemas.microsoft.com/office/drawing/2014/main" val="3745127206"/>
                    </a:ext>
                  </a:extLst>
                </a:gridCol>
              </a:tblGrid>
              <a:tr h="517168">
                <a:tc>
                  <a:txBody>
                    <a:bodyPr/>
                    <a:lstStyle/>
                    <a:p>
                      <a:r>
                        <a:rPr lang="en-US" sz="1600" dirty="0" smtClean="0"/>
                        <a:t>Policies</a:t>
                      </a:r>
                      <a:endParaRPr lang="en-US" sz="1600" dirty="0"/>
                    </a:p>
                  </a:txBody>
                  <a:tcPr marL="68580" marR="68580" marT="34290" marB="34290"/>
                </a:tc>
                <a:tc>
                  <a:txBody>
                    <a:bodyPr/>
                    <a:lstStyle/>
                    <a:p>
                      <a:r>
                        <a:rPr lang="en-US" sz="1600" dirty="0"/>
                        <a:t>Led </a:t>
                      </a:r>
                      <a:r>
                        <a:rPr lang="en-US" sz="1600" dirty="0" smtClean="0"/>
                        <a:t>by</a:t>
                      </a:r>
                      <a:endParaRPr lang="en-US" sz="1600" dirty="0"/>
                    </a:p>
                  </a:txBody>
                  <a:tcPr marL="68580" marR="68580" marT="34290" marB="34290"/>
                </a:tc>
                <a:extLst>
                  <a:ext uri="{0D108BD9-81ED-4DB2-BD59-A6C34878D82A}">
                    <a16:rowId xmlns:a16="http://schemas.microsoft.com/office/drawing/2014/main" val="2119625177"/>
                  </a:ext>
                </a:extLst>
              </a:tr>
              <a:tr h="302353">
                <a:tc>
                  <a:txBody>
                    <a:bodyPr/>
                    <a:lstStyle/>
                    <a:p>
                      <a:r>
                        <a:rPr lang="en-US" altLang="zh-CN" sz="1600" b="0" kern="1200" dirty="0" smtClean="0">
                          <a:solidFill>
                            <a:schemeClr val="dk1"/>
                          </a:solidFill>
                          <a:effectLst/>
                          <a:latin typeface="Arial" panose="020B0604020202020204" pitchFamily="34" charset="0"/>
                          <a:ea typeface="+mn-ea"/>
                          <a:cs typeface="Arial" panose="020B0604020202020204" pitchFamily="34" charset="0"/>
                        </a:rPr>
                        <a:t>Guidelines of Ecological Environment Protection for Overseas Investment and Cooperation Construction Projects (2022)</a:t>
                      </a:r>
                      <a:endParaRPr lang="en-US" sz="1600" b="0" dirty="0">
                        <a:latin typeface="Arial" panose="020B0604020202020204" pitchFamily="34" charset="0"/>
                        <a:cs typeface="Arial" panose="020B0604020202020204" pitchFamily="34" charset="0"/>
                      </a:endParaRPr>
                    </a:p>
                  </a:txBody>
                  <a:tcPr marL="68580" marR="68580" marT="34290" marB="34290"/>
                </a:tc>
                <a:tc>
                  <a:txBody>
                    <a:bodyPr/>
                    <a:lstStyle/>
                    <a:p>
                      <a:r>
                        <a:rPr lang="en-US" altLang="zh-CN" sz="1600" b="0" dirty="0" smtClean="0">
                          <a:latin typeface="Arial" panose="020B0604020202020204" pitchFamily="34" charset="0"/>
                          <a:cs typeface="Arial" panose="020B0604020202020204" pitchFamily="34" charset="0"/>
                        </a:rPr>
                        <a:t>MEE &amp; MOFCOM</a:t>
                      </a:r>
                      <a:endParaRPr lang="en-US" sz="1600" b="0" dirty="0">
                        <a:solidFill>
                          <a:schemeClr val="tx1"/>
                        </a:solidFill>
                        <a:latin typeface="Arial" panose="020B060402020202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val="2520035412"/>
                  </a:ext>
                </a:extLst>
              </a:tr>
              <a:tr h="3023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600" b="0" dirty="0" smtClean="0">
                          <a:solidFill>
                            <a:schemeClr val="tx1"/>
                          </a:solidFill>
                          <a:latin typeface="Arial" panose="020B0604020202020204" pitchFamily="34" charset="0"/>
                          <a:cs typeface="Arial" panose="020B0604020202020204" pitchFamily="34" charset="0"/>
                        </a:rPr>
                        <a:t>Green Investment Principles for the Belt and Road Initiative (2019)</a:t>
                      </a:r>
                    </a:p>
                  </a:txBody>
                  <a:tcPr marL="68580" marR="68580" marT="34290" marB="34290"/>
                </a:tc>
                <a:tc>
                  <a:txBody>
                    <a:bodyPr/>
                    <a:lstStyle/>
                    <a:p>
                      <a:r>
                        <a:rPr lang="en-US" altLang="zh-CN" sz="1600" b="0" dirty="0" smtClean="0">
                          <a:latin typeface="Arial" panose="020B0604020202020204" pitchFamily="34" charset="0"/>
                          <a:cs typeface="Arial" panose="020B0604020202020204" pitchFamily="34" charset="0"/>
                        </a:rPr>
                        <a:t>CBIRC</a:t>
                      </a:r>
                      <a:endParaRPr lang="en-US" sz="1600" b="0" dirty="0">
                        <a:solidFill>
                          <a:schemeClr val="tx1"/>
                        </a:solidFill>
                        <a:latin typeface="Arial" panose="020B060402020202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val="322359162"/>
                  </a:ext>
                </a:extLst>
              </a:tr>
              <a:tr h="302353">
                <a:tc>
                  <a:txBody>
                    <a:bodyPr/>
                    <a:lstStyle/>
                    <a:p>
                      <a:r>
                        <a:rPr lang="en-US" sz="1600" b="0" dirty="0">
                          <a:latin typeface="Arial" panose="020B0604020202020204" pitchFamily="34" charset="0"/>
                          <a:cs typeface="Arial" panose="020B0604020202020204" pitchFamily="34" charset="0"/>
                        </a:rPr>
                        <a:t>Guidance on Promoting Green Belt and Road (2017</a:t>
                      </a:r>
                      <a:r>
                        <a:rPr lang="en-US" sz="1600" b="0" dirty="0" smtClean="0">
                          <a:latin typeface="Arial" panose="020B0604020202020204" pitchFamily="34" charset="0"/>
                          <a:cs typeface="Arial" panose="020B0604020202020204" pitchFamily="34" charset="0"/>
                        </a:rPr>
                        <a:t>)</a:t>
                      </a:r>
                    </a:p>
                    <a:p>
                      <a:endParaRPr lang="en-US" sz="1600" b="0" dirty="0">
                        <a:latin typeface="Arial" panose="020B0604020202020204" pitchFamily="34" charset="0"/>
                        <a:cs typeface="Arial" panose="020B0604020202020204" pitchFamily="34" charset="0"/>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600" b="0" dirty="0" smtClean="0">
                          <a:latin typeface="Arial" panose="020B0604020202020204" pitchFamily="34" charset="0"/>
                          <a:cs typeface="Arial" panose="020B0604020202020204" pitchFamily="34" charset="0"/>
                        </a:rPr>
                        <a:t>MEE, MFA, NDRC &amp; MOFCOM</a:t>
                      </a:r>
                      <a:endParaRPr lang="en-US" altLang="zh-CN" sz="1600" b="0" dirty="0" smtClean="0">
                        <a:solidFill>
                          <a:schemeClr val="tx1"/>
                        </a:solidFill>
                        <a:latin typeface="Arial" panose="020B060402020202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val="4117818490"/>
                  </a:ext>
                </a:extLst>
              </a:tr>
              <a:tr h="445398">
                <a:tc>
                  <a:txBody>
                    <a:bodyPr/>
                    <a:lstStyle/>
                    <a:p>
                      <a:r>
                        <a:rPr lang="en-US" sz="1600" b="0" dirty="0">
                          <a:latin typeface="Arial" panose="020B0604020202020204" pitchFamily="34" charset="0"/>
                          <a:cs typeface="Arial" panose="020B0604020202020204" pitchFamily="34" charset="0"/>
                        </a:rPr>
                        <a:t>Belt and Road Ecological and Environmental Cooperation Plan (2017)</a:t>
                      </a:r>
                    </a:p>
                  </a:txBody>
                  <a:tcPr marL="68580" marR="68580" marT="34290" marB="34290"/>
                </a:tc>
                <a:tc>
                  <a:txBody>
                    <a:bodyPr/>
                    <a:lstStyle/>
                    <a:p>
                      <a:r>
                        <a:rPr lang="en-US" altLang="zh-CN" sz="1600" b="0" dirty="0" smtClean="0">
                          <a:latin typeface="Arial" panose="020B0604020202020204" pitchFamily="34" charset="0"/>
                          <a:cs typeface="Arial" panose="020B0604020202020204" pitchFamily="34" charset="0"/>
                        </a:rPr>
                        <a:t>MEE</a:t>
                      </a:r>
                      <a:endParaRPr lang="en-US" sz="1600" b="0" dirty="0">
                        <a:latin typeface="Arial" panose="020B060402020202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val="2272791899"/>
                  </a:ext>
                </a:extLst>
              </a:tr>
              <a:tr h="5169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dk1"/>
                          </a:solidFill>
                          <a:effectLst/>
                          <a:latin typeface="Arial" panose="020B0604020202020204" pitchFamily="34" charset="0"/>
                          <a:ea typeface="+mn-ea"/>
                          <a:cs typeface="Arial" panose="020B0604020202020204" pitchFamily="34" charset="0"/>
                        </a:rPr>
                        <a:t>Administrative Measures for Enterprise Outbound Investment (order no. </a:t>
                      </a:r>
                      <a:r>
                        <a:rPr lang="en-US" sz="1600" b="0" kern="1200" dirty="0" smtClean="0">
                          <a:solidFill>
                            <a:schemeClr val="dk1"/>
                          </a:solidFill>
                          <a:effectLst/>
                          <a:latin typeface="Arial" panose="020B0604020202020204" pitchFamily="34" charset="0"/>
                          <a:ea typeface="+mn-ea"/>
                          <a:cs typeface="Arial" panose="020B0604020202020204" pitchFamily="34" charset="0"/>
                        </a:rPr>
                        <a:t>20)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b="0" dirty="0">
                        <a:latin typeface="Arial" panose="020B0604020202020204" pitchFamily="34" charset="0"/>
                        <a:cs typeface="Arial" panose="020B0604020202020204" pitchFamily="34" charset="0"/>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600" b="0" dirty="0" smtClean="0">
                          <a:latin typeface="Arial" panose="020B0604020202020204" pitchFamily="34" charset="0"/>
                          <a:cs typeface="Arial" panose="020B0604020202020204" pitchFamily="34" charset="0"/>
                        </a:rPr>
                        <a:t>MOFCOM</a:t>
                      </a:r>
                      <a:endParaRPr lang="en-US" sz="1600" b="0" dirty="0">
                        <a:effectLst/>
                        <a:latin typeface="Arial" panose="020B060402020202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val="3533916144"/>
                  </a:ext>
                </a:extLst>
              </a:tr>
              <a:tr h="5572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dk1"/>
                          </a:solidFill>
                          <a:effectLst/>
                          <a:latin typeface="Arial" panose="020B0604020202020204" pitchFamily="34" charset="0"/>
                          <a:ea typeface="+mn-ea"/>
                          <a:cs typeface="Arial" panose="020B0604020202020204" pitchFamily="34" charset="0"/>
                        </a:rPr>
                        <a:t>Further </a:t>
                      </a:r>
                      <a:r>
                        <a:rPr lang="en-US" sz="1600" b="0" kern="1200" dirty="0" smtClean="0">
                          <a:solidFill>
                            <a:schemeClr val="dk1"/>
                          </a:solidFill>
                          <a:effectLst/>
                          <a:latin typeface="Arial" panose="020B0604020202020204" pitchFamily="34" charset="0"/>
                          <a:ea typeface="+mn-ea"/>
                          <a:cs typeface="Arial" panose="020B0604020202020204" pitchFamily="34" charset="0"/>
                        </a:rPr>
                        <a:t>Guiding and </a:t>
                      </a:r>
                      <a:r>
                        <a:rPr lang="en-US" sz="1600" b="0" kern="1200" dirty="0">
                          <a:solidFill>
                            <a:schemeClr val="dk1"/>
                          </a:solidFill>
                          <a:effectLst/>
                          <a:latin typeface="Arial" panose="020B0604020202020204" pitchFamily="34" charset="0"/>
                          <a:ea typeface="+mn-ea"/>
                          <a:cs typeface="Arial" panose="020B0604020202020204" pitchFamily="34" charset="0"/>
                        </a:rPr>
                        <a:t>Regulating the Outbound Investment Direction (2017</a:t>
                      </a:r>
                      <a:r>
                        <a:rPr lang="en-US" sz="1600" b="0" kern="1200" dirty="0" smtClean="0">
                          <a:solidFill>
                            <a:schemeClr val="dk1"/>
                          </a:solidFill>
                          <a:effectLst/>
                          <a:latin typeface="Arial" panose="020B0604020202020204" pitchFamily="34" charset="0"/>
                          <a:ea typeface="+mn-ea"/>
                          <a:cs typeface="Arial" panose="020B0604020202020204" pitchFamily="34" charset="0"/>
                        </a:rPr>
                        <a:t>)</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600" b="0" dirty="0" smtClean="0">
                          <a:latin typeface="Arial" panose="020B0604020202020204" pitchFamily="34" charset="0"/>
                          <a:cs typeface="Arial" panose="020B0604020202020204" pitchFamily="34" charset="0"/>
                        </a:rPr>
                        <a:t>MFA, NDRC, PBOC &amp; MOFCOM</a:t>
                      </a:r>
                      <a:endParaRPr lang="en-US" altLang="zh-CN" sz="1600" b="0" dirty="0" smtClean="0">
                        <a:solidFill>
                          <a:schemeClr val="tx1"/>
                        </a:solidFill>
                        <a:latin typeface="Arial" panose="020B060402020202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val="1251696073"/>
                  </a:ext>
                </a:extLst>
              </a:tr>
              <a:tr h="5191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dk1"/>
                          </a:solidFill>
                          <a:effectLst/>
                          <a:latin typeface="Arial" panose="020B0604020202020204" pitchFamily="34" charset="0"/>
                          <a:ea typeface="+mn-ea"/>
                          <a:cs typeface="Arial" panose="020B0604020202020204" pitchFamily="34" charset="0"/>
                        </a:rPr>
                        <a:t>Interim Measures for the Supervision and Administration of Overseas Investment of Central Enterprises (2017)</a:t>
                      </a:r>
                      <a:endParaRPr lang="en-US" sz="1600" b="0" dirty="0">
                        <a:effectLst/>
                        <a:latin typeface="Arial" panose="020B0604020202020204" pitchFamily="34" charset="0"/>
                        <a:cs typeface="Arial" panose="020B0604020202020204" pitchFamily="34" charset="0"/>
                      </a:endParaRPr>
                    </a:p>
                  </a:txBody>
                  <a:tcPr marL="68580" marR="68580" marT="34290" marB="34290"/>
                </a:tc>
                <a:tc>
                  <a:txBody>
                    <a:bodyPr/>
                    <a:lstStyle/>
                    <a:p>
                      <a:r>
                        <a:rPr lang="en-US" sz="1600" b="0" dirty="0" smtClean="0">
                          <a:latin typeface="Arial" panose="020B0604020202020204" pitchFamily="34" charset="0"/>
                          <a:cs typeface="Arial" panose="020B0604020202020204" pitchFamily="34" charset="0"/>
                        </a:rPr>
                        <a:t>SASAC</a:t>
                      </a:r>
                      <a:endParaRPr lang="en-US" sz="1600" b="0" dirty="0">
                        <a:latin typeface="Arial" panose="020B060402020202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val="1550524352"/>
                  </a:ext>
                </a:extLst>
              </a:tr>
              <a:tr h="5191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dk1"/>
                          </a:solidFill>
                          <a:effectLst/>
                          <a:latin typeface="Arial" panose="020B0604020202020204" pitchFamily="34" charset="0"/>
                          <a:ea typeface="+mn-ea"/>
                          <a:cs typeface="Arial" panose="020B0604020202020204" pitchFamily="34" charset="0"/>
                        </a:rPr>
                        <a:t>Administrative Measure for the Verification, Approval and Record-Filing of Outbound Investment Projects (2014)</a:t>
                      </a:r>
                      <a:endParaRPr lang="en-US" sz="1600" b="0" dirty="0">
                        <a:effectLst/>
                        <a:latin typeface="Arial" panose="020B0604020202020204" pitchFamily="34" charset="0"/>
                        <a:cs typeface="Arial" panose="020B0604020202020204" pitchFamily="34" charset="0"/>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600" b="0" dirty="0" smtClean="0">
                          <a:latin typeface="Arial" panose="020B0604020202020204" pitchFamily="34" charset="0"/>
                          <a:cs typeface="Arial" panose="020B0604020202020204" pitchFamily="34" charset="0"/>
                        </a:rPr>
                        <a:t>NDRC</a:t>
                      </a:r>
                      <a:endParaRPr lang="en-US" sz="1600" b="0" dirty="0">
                        <a:effectLst/>
                        <a:latin typeface="Arial" panose="020B060402020202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val="2577425974"/>
                  </a:ext>
                </a:extLst>
              </a:tr>
            </a:tbl>
          </a:graphicData>
        </a:graphic>
      </p:graphicFrame>
    </p:spTree>
    <p:extLst>
      <p:ext uri="{BB962C8B-B14F-4D97-AF65-F5344CB8AC3E}">
        <p14:creationId xmlns:p14="http://schemas.microsoft.com/office/powerpoint/2010/main" val="17907989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A42F52B4-C8DA-0644-B7DC-5B96AC5DCE6E}"/>
              </a:ext>
            </a:extLst>
          </p:cNvPr>
          <p:cNvSpPr txBox="1">
            <a:spLocks/>
          </p:cNvSpPr>
          <p:nvPr/>
        </p:nvSpPr>
        <p:spPr>
          <a:xfrm>
            <a:off x="490709" y="228600"/>
            <a:ext cx="8162581" cy="566738"/>
          </a:xfrm>
          <a:prstGeom prst="rect">
            <a:avLst/>
          </a:prstGeom>
          <a:noFill/>
          <a:ln>
            <a:noFill/>
          </a:ln>
        </p:spPr>
        <p:txBody>
          <a:bodyPr spcFirstLastPara="1" vert="horz" wrap="square" lIns="68569" tIns="68569" rIns="68569" bIns="68569" rtlCol="0" anchor="t" anchorCtr="0">
            <a:noAutofit/>
          </a:bodyPr>
          <a:lstStyle>
            <a:lvl1pPr marR="0" lvl="0" algn="l" defTabSz="914400" rtl="0" eaLnBrk="1" latinLnBrk="0" hangingPunct="1">
              <a:lnSpc>
                <a:spcPct val="80000"/>
              </a:lnSpc>
              <a:spcBef>
                <a:spcPts val="0"/>
              </a:spcBef>
              <a:spcAft>
                <a:spcPts val="0"/>
              </a:spcAft>
              <a:buSzPts val="1400"/>
              <a:buNone/>
              <a:defRPr sz="4800" b="0" i="0" u="none" strike="noStrike" kern="1200" cap="none" spc="100" baseline="0">
                <a:ln>
                  <a:noFill/>
                </a:ln>
                <a:solidFill>
                  <a:srgbClr val="5F8424"/>
                </a:solidFill>
                <a:latin typeface="WWF" panose="02000000000000000000" pitchFamily="2" charset="0"/>
                <a:ea typeface="WWF" panose="02000000000000000000" pitchFamily="2" charset="0"/>
                <a:cs typeface="Arial"/>
                <a:sym typeface="Arial"/>
              </a:defRPr>
            </a:lvl1pPr>
            <a:lvl2pPr marR="0" lvl="1" algn="l" rtl="0">
              <a:spcBef>
                <a:spcPts val="0"/>
              </a:spcBef>
              <a:spcAft>
                <a:spcPts val="0"/>
              </a:spcAft>
              <a:buSzPts val="1400"/>
              <a:buNone/>
              <a:defRPr sz="2500" b="0"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2500" b="0"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2500" b="0"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2500" b="0"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2500" b="0"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2500" b="0"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2500" b="0"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2500" b="0" i="0" u="none" strike="noStrike" cap="none">
                <a:solidFill>
                  <a:schemeClr val="dk2"/>
                </a:solidFill>
                <a:latin typeface="Arial"/>
                <a:ea typeface="Arial"/>
                <a:cs typeface="Arial"/>
                <a:sym typeface="Arial"/>
              </a:defRPr>
            </a:lvl9pPr>
          </a:lstStyle>
          <a:p>
            <a:r>
              <a:rPr lang="en-US" sz="3000" dirty="0">
                <a:solidFill>
                  <a:schemeClr val="tx1"/>
                </a:solidFill>
                <a:latin typeface="+mj-lt"/>
              </a:rPr>
              <a:t>THESE GUIDELINES LEGITIMIZE CIVIL SOCIETY ENGAGEMENT</a:t>
            </a:r>
          </a:p>
        </p:txBody>
      </p:sp>
      <p:sp>
        <p:nvSpPr>
          <p:cNvPr id="6" name="Rounded Rectangular Callout 5">
            <a:extLst>
              <a:ext uri="{FF2B5EF4-FFF2-40B4-BE49-F238E27FC236}">
                <a16:creationId xmlns:a16="http://schemas.microsoft.com/office/drawing/2014/main" id="{420ECA0F-C845-EB47-8FAA-AE5B86C2A7F7}"/>
              </a:ext>
            </a:extLst>
          </p:cNvPr>
          <p:cNvSpPr/>
          <p:nvPr/>
        </p:nvSpPr>
        <p:spPr>
          <a:xfrm>
            <a:off x="165656" y="1066800"/>
            <a:ext cx="4101543" cy="5562600"/>
          </a:xfrm>
          <a:prstGeom prst="wedgeRoundRectCallout">
            <a:avLst>
              <a:gd name="adj1" fmla="val 22018"/>
              <a:gd name="adj2" fmla="val -48907"/>
              <a:gd name="adj3" fmla="val 16667"/>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u="sng" dirty="0"/>
              <a:t>Green Credit Guideline Article 21</a:t>
            </a:r>
          </a:p>
          <a:p>
            <a:r>
              <a:rPr lang="en-US" i="1" dirty="0"/>
              <a:t>Banking institutions shall strengthen the environmental and social risk management for overseas projects to which credit will be granted and </a:t>
            </a:r>
            <a:r>
              <a:rPr lang="en-US" b="1" i="1" dirty="0">
                <a:solidFill>
                  <a:schemeClr val="tx1"/>
                </a:solidFill>
              </a:rPr>
              <a:t>make sure project sponsors abide by applicable laws and regulations on environmental protection, land, health, safety, etc</a:t>
            </a:r>
            <a:r>
              <a:rPr lang="en-US" i="1" dirty="0">
                <a:solidFill>
                  <a:schemeClr val="tx1"/>
                </a:solidFill>
              </a:rPr>
              <a:t>. </a:t>
            </a:r>
            <a:r>
              <a:rPr lang="en-US" i="1" dirty="0"/>
              <a:t>of the country or jurisdiction where the project is located. The banking institutions shall make promise in public that appropriate international practices or international norms will be followed as far as such overseas projects are concerned, so as to </a:t>
            </a:r>
            <a:r>
              <a:rPr lang="en-US" b="1" i="1" dirty="0">
                <a:solidFill>
                  <a:schemeClr val="tx1"/>
                </a:solidFill>
              </a:rPr>
              <a:t>ensure alignment with good international practices. </a:t>
            </a:r>
            <a:endParaRPr lang="en-US" b="1" dirty="0">
              <a:solidFill>
                <a:schemeClr val="tx1"/>
              </a:solidFill>
            </a:endParaRPr>
          </a:p>
          <a:p>
            <a:pPr marL="214313" indent="-214313">
              <a:buFont typeface="Arial" panose="020B0604020202020204" pitchFamily="34" charset="0"/>
              <a:buChar char="•"/>
            </a:pPr>
            <a:endParaRPr lang="en-US" dirty="0"/>
          </a:p>
        </p:txBody>
      </p:sp>
      <p:sp>
        <p:nvSpPr>
          <p:cNvPr id="7" name="Rounded Rectangular Callout 6">
            <a:extLst>
              <a:ext uri="{FF2B5EF4-FFF2-40B4-BE49-F238E27FC236}">
                <a16:creationId xmlns:a16="http://schemas.microsoft.com/office/drawing/2014/main" id="{63EF9A62-387E-2B46-8D60-FC11EF0A503A}"/>
              </a:ext>
            </a:extLst>
          </p:cNvPr>
          <p:cNvSpPr/>
          <p:nvPr/>
        </p:nvSpPr>
        <p:spPr>
          <a:xfrm>
            <a:off x="4572000" y="1066800"/>
            <a:ext cx="4406343" cy="5562600"/>
          </a:xfrm>
          <a:prstGeom prst="wedgeRoundRectCallout">
            <a:avLst>
              <a:gd name="adj1" fmla="val -21642"/>
              <a:gd name="adj2" fmla="val 37405"/>
              <a:gd name="adj3" fmla="val 16667"/>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u="sng" dirty="0"/>
              <a:t>Green Investment Principles for the Belt and Road</a:t>
            </a:r>
          </a:p>
          <a:p>
            <a:pPr marL="214313" indent="-214313">
              <a:buFont typeface="Arial" panose="020B0604020202020204" pitchFamily="34" charset="0"/>
              <a:buChar char="•"/>
            </a:pPr>
            <a:r>
              <a:rPr lang="en-US" dirty="0"/>
              <a:t>Principle 1: Embedding sustainability into corporate governance</a:t>
            </a:r>
          </a:p>
          <a:p>
            <a:pPr marL="214313" indent="-214313">
              <a:buFont typeface="Arial" panose="020B0604020202020204" pitchFamily="34" charset="0"/>
              <a:buChar char="•"/>
            </a:pPr>
            <a:r>
              <a:rPr lang="en-US" dirty="0"/>
              <a:t>Principle 2: Understanding Environmental, Social and Governance Risks</a:t>
            </a:r>
          </a:p>
          <a:p>
            <a:pPr marL="214313" indent="-214313">
              <a:buFont typeface="Arial" panose="020B0604020202020204" pitchFamily="34" charset="0"/>
              <a:buChar char="•"/>
            </a:pPr>
            <a:r>
              <a:rPr lang="en-US" dirty="0"/>
              <a:t>Principle 3: Disclosing environmental information</a:t>
            </a:r>
          </a:p>
          <a:p>
            <a:pPr marL="214313" indent="-214313">
              <a:buFont typeface="Arial" panose="020B0604020202020204" pitchFamily="34" charset="0"/>
              <a:buChar char="•"/>
            </a:pPr>
            <a:r>
              <a:rPr lang="en-US" dirty="0"/>
              <a:t>Principle 4: Enhancing communication with stakeholders</a:t>
            </a:r>
          </a:p>
          <a:p>
            <a:pPr marL="214313" indent="-214313">
              <a:buFont typeface="Arial" panose="020B0604020202020204" pitchFamily="34" charset="0"/>
              <a:buChar char="•"/>
            </a:pPr>
            <a:r>
              <a:rPr lang="en-US" dirty="0"/>
              <a:t>Principle 5: Utilizing green financial instruments</a:t>
            </a:r>
          </a:p>
          <a:p>
            <a:pPr marL="214313" indent="-214313">
              <a:buFont typeface="Arial" panose="020B0604020202020204" pitchFamily="34" charset="0"/>
              <a:buChar char="•"/>
            </a:pPr>
            <a:r>
              <a:rPr lang="en-US" dirty="0"/>
              <a:t>Principle 6: Adopting green supply chain management</a:t>
            </a:r>
          </a:p>
          <a:p>
            <a:pPr marL="214313" indent="-214313">
              <a:buFont typeface="Arial" panose="020B0604020202020204" pitchFamily="34" charset="0"/>
              <a:buChar char="•"/>
            </a:pPr>
            <a:r>
              <a:rPr lang="en-US" dirty="0"/>
              <a:t>Principle 7: Building capacity through collective action</a:t>
            </a:r>
          </a:p>
        </p:txBody>
      </p:sp>
    </p:spTree>
    <p:extLst>
      <p:ext uri="{BB962C8B-B14F-4D97-AF65-F5344CB8AC3E}">
        <p14:creationId xmlns:p14="http://schemas.microsoft.com/office/powerpoint/2010/main" val="14226531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endParaRPr lang="en-US"/>
          </a:p>
        </p:txBody>
      </p:sp>
      <p:graphicFrame>
        <p:nvGraphicFramePr>
          <p:cNvPr id="3" name="图示 2"/>
          <p:cNvGraphicFramePr/>
          <p:nvPr>
            <p:extLst>
              <p:ext uri="{D42A27DB-BD31-4B8C-83A1-F6EECF244321}">
                <p14:modId xmlns:p14="http://schemas.microsoft.com/office/powerpoint/2010/main" val="2714952337"/>
              </p:ext>
            </p:extLst>
          </p:nvPr>
        </p:nvGraphicFramePr>
        <p:xfrm>
          <a:off x="228600" y="762000"/>
          <a:ext cx="8686800" cy="5867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1">
            <a:extLst>
              <a:ext uri="{FF2B5EF4-FFF2-40B4-BE49-F238E27FC236}">
                <a16:creationId xmlns:a16="http://schemas.microsoft.com/office/drawing/2014/main" id="{A42F52B4-C8DA-0644-B7DC-5B96AC5DCE6E}"/>
              </a:ext>
            </a:extLst>
          </p:cNvPr>
          <p:cNvSpPr txBox="1">
            <a:spLocks/>
          </p:cNvSpPr>
          <p:nvPr/>
        </p:nvSpPr>
        <p:spPr>
          <a:xfrm>
            <a:off x="490709" y="228600"/>
            <a:ext cx="8162581" cy="566738"/>
          </a:xfrm>
          <a:prstGeom prst="rect">
            <a:avLst/>
          </a:prstGeom>
          <a:noFill/>
          <a:ln>
            <a:noFill/>
          </a:ln>
        </p:spPr>
        <p:txBody>
          <a:bodyPr spcFirstLastPara="1" vert="horz" wrap="square" lIns="68569" tIns="68569" rIns="68569" bIns="68569" rtlCol="0" anchor="t" anchorCtr="0">
            <a:noAutofit/>
          </a:bodyPr>
          <a:lstStyle>
            <a:lvl1pPr marR="0" lvl="0" algn="l" defTabSz="914400" rtl="0" eaLnBrk="1" latinLnBrk="0" hangingPunct="1">
              <a:lnSpc>
                <a:spcPct val="80000"/>
              </a:lnSpc>
              <a:spcBef>
                <a:spcPts val="0"/>
              </a:spcBef>
              <a:spcAft>
                <a:spcPts val="0"/>
              </a:spcAft>
              <a:buSzPts val="1400"/>
              <a:buNone/>
              <a:defRPr sz="4800" b="0" i="0" u="none" strike="noStrike" kern="1200" cap="none" spc="100" baseline="0">
                <a:ln>
                  <a:noFill/>
                </a:ln>
                <a:solidFill>
                  <a:srgbClr val="5F8424"/>
                </a:solidFill>
                <a:latin typeface="WWF" panose="02000000000000000000" pitchFamily="2" charset="0"/>
                <a:ea typeface="WWF" panose="02000000000000000000" pitchFamily="2" charset="0"/>
                <a:cs typeface="Arial"/>
                <a:sym typeface="Arial"/>
              </a:defRPr>
            </a:lvl1pPr>
            <a:lvl2pPr marR="0" lvl="1" algn="l" rtl="0">
              <a:spcBef>
                <a:spcPts val="0"/>
              </a:spcBef>
              <a:spcAft>
                <a:spcPts val="0"/>
              </a:spcAft>
              <a:buSzPts val="1400"/>
              <a:buNone/>
              <a:defRPr sz="2500" b="0"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2500" b="0"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2500" b="0"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2500" b="0"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2500" b="0"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2500" b="0"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2500" b="0"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2500" b="0" i="0" u="none" strike="noStrike" cap="none">
                <a:solidFill>
                  <a:schemeClr val="dk2"/>
                </a:solidFill>
                <a:latin typeface="Arial"/>
                <a:ea typeface="Arial"/>
                <a:cs typeface="Arial"/>
                <a:sym typeface="Arial"/>
              </a:defRPr>
            </a:lvl9pPr>
          </a:lstStyle>
          <a:p>
            <a:r>
              <a:rPr lang="en-US" sz="3000" dirty="0" smtClean="0">
                <a:solidFill>
                  <a:schemeClr val="tx1"/>
                </a:solidFill>
                <a:latin typeface="+mj-lt"/>
              </a:rPr>
              <a:t>NGOs’ Role in Green BRI</a:t>
            </a:r>
            <a:endParaRPr lang="en-US" sz="3000" dirty="0">
              <a:solidFill>
                <a:schemeClr val="tx1"/>
              </a:solidFill>
              <a:latin typeface="+mj-lt"/>
            </a:endParaRPr>
          </a:p>
        </p:txBody>
      </p:sp>
    </p:spTree>
    <p:extLst>
      <p:ext uri="{BB962C8B-B14F-4D97-AF65-F5344CB8AC3E}">
        <p14:creationId xmlns:p14="http://schemas.microsoft.com/office/powerpoint/2010/main" val="21013052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4618</TotalTime>
  <Words>455</Words>
  <Application>Microsoft Office PowerPoint</Application>
  <PresentationFormat>全屏显示(4:3)</PresentationFormat>
  <Paragraphs>52</Paragraphs>
  <Slides>4</Slides>
  <Notes>3</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4</vt:i4>
      </vt:variant>
    </vt:vector>
  </HeadingPairs>
  <TitlesOfParts>
    <vt:vector size="9" baseType="lpstr">
      <vt:lpstr>WWF</vt:lpstr>
      <vt:lpstr>宋体</vt:lpstr>
      <vt:lpstr>Arial</vt:lpstr>
      <vt:lpstr>Calibri</vt:lpstr>
      <vt:lpstr>Office Theme</vt:lpstr>
      <vt:lpstr>PowerPoint 演示文稿</vt:lpstr>
      <vt:lpstr>Examples of Recent Policies</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ZZ</dc:creator>
  <cp:lastModifiedBy>ZZ</cp:lastModifiedBy>
  <cp:revision>151</cp:revision>
  <dcterms:created xsi:type="dcterms:W3CDTF">2006-08-16T00:00:00Z</dcterms:created>
  <dcterms:modified xsi:type="dcterms:W3CDTF">2022-02-17T16:27:21Z</dcterms:modified>
</cp:coreProperties>
</file>